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70" r:id="rId11"/>
    <p:sldId id="271" r:id="rId12"/>
    <p:sldId id="272" r:id="rId13"/>
    <p:sldId id="275" r:id="rId14"/>
    <p:sldId id="278" r:id="rId15"/>
    <p:sldId id="279" r:id="rId16"/>
    <p:sldId id="280" r:id="rId17"/>
    <p:sldId id="306" r:id="rId18"/>
    <p:sldId id="281" r:id="rId19"/>
    <p:sldId id="283" r:id="rId20"/>
    <p:sldId id="286" r:id="rId21"/>
    <p:sldId id="317" r:id="rId22"/>
    <p:sldId id="293" r:id="rId23"/>
    <p:sldId id="294" r:id="rId24"/>
    <p:sldId id="296" r:id="rId25"/>
    <p:sldId id="298" r:id="rId26"/>
    <p:sldId id="299" r:id="rId27"/>
    <p:sldId id="300" r:id="rId28"/>
    <p:sldId id="313" r:id="rId29"/>
    <p:sldId id="308" r:id="rId30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80" autoAdjust="0"/>
  </p:normalViewPr>
  <p:slideViewPr>
    <p:cSldViewPr snapToGrid="0">
      <p:cViewPr varScale="1">
        <p:scale>
          <a:sx n="57" d="100"/>
          <a:sy n="57" d="100"/>
        </p:scale>
        <p:origin x="-1266" y="-8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150" y="1922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B3FF842-4437-4181-BBD1-EE5C0CEBCFDB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40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B33E6F4-E69C-4AB9-92AB-416B05C90AF7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8374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7B63825-404B-44A9-A215-76B8645C2D96}" type="slidenum">
              <a:rPr/>
              <a:pPr lvl="0"/>
              <a:t>1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3227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3589B15-124F-44F2-BDA7-582D8F992839}" type="slidenum">
              <a:rPr/>
              <a:pPr lvl="0"/>
              <a:t>10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8114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0D4A368-BE41-45DA-8A71-75977BC8BF20}" type="slidenum">
              <a:rPr/>
              <a:pPr lvl="0"/>
              <a:t>11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0735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D52C31D-C7B4-4772-8E25-D0ACB2B06B94}" type="slidenum">
              <a:rPr/>
              <a:pPr lvl="0"/>
              <a:t>12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90469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472947E-1693-4287-81CE-F4E4744BBD9E}" type="slidenum">
              <a:rPr/>
              <a:pPr lvl="0"/>
              <a:t>13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6897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B813EC7-8D6C-4C8A-8A3D-79CBDB90463C}" type="slidenum">
              <a:rPr/>
              <a:pPr lvl="0"/>
              <a:t>14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056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EFA133-591C-446E-A66A-472A77DD1C32}" type="slidenum">
              <a:rPr/>
              <a:pPr lvl="0"/>
              <a:t>15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23949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238CF5-1F27-4F8C-914E-A5E76D3E26A9}" type="slidenum">
              <a:rPr/>
              <a:pPr lvl="0"/>
              <a:t>16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5824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238CF5-1F27-4F8C-914E-A5E76D3E26A9}" type="slidenum">
              <a:rPr/>
              <a:pPr lvl="0"/>
              <a:t>17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5824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B07554-D04C-499C-A3C3-4A2D2E9EE3F4}" type="slidenum">
              <a:rPr/>
              <a:pPr lvl="0"/>
              <a:t>18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06552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952AF8-2F26-41DE-8920-A837C9C7CCDD}" type="slidenum">
              <a:rPr/>
              <a:pPr lvl="0"/>
              <a:t>19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2558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27DA372-17E8-4CE1-858E-45230F2CEEE3}" type="slidenum">
              <a:rPr/>
              <a:pPr lvl="0"/>
              <a:t>2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37125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DF69951-82B3-4C88-8838-1E604CDD909C}" type="slidenum">
              <a:rPr/>
              <a:pPr lvl="0"/>
              <a:t>20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0867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1D307A-E9E9-4A82-8990-D90DDB863BD0}" type="slidenum">
              <a:rPr/>
              <a:pPr lvl="0"/>
              <a:t>21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41333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0B29E01-BC97-4B5E-B70C-C776F975CEAF}" type="slidenum">
              <a:rPr/>
              <a:pPr lvl="0"/>
              <a:t>22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87040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C16D547-558A-451E-8F2E-1A0B9CDE5145}" type="slidenum">
              <a:rPr/>
              <a:pPr lvl="0"/>
              <a:t>23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35429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ACC37E8-83D8-4D52-8DC3-8EF33D70C4CA}" type="slidenum">
              <a:rPr/>
              <a:pPr lvl="0"/>
              <a:t>24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24886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C4C535A-ADBC-44CE-A2C1-0755A352F840}" type="slidenum">
              <a:rPr/>
              <a:pPr lvl="0"/>
              <a:t>25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8269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6FD36EA-65C5-4AD2-A08E-E5E11352FA60}" type="slidenum">
              <a:rPr/>
              <a:pPr lvl="0"/>
              <a:t>26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32580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A794DE1-D76C-49BA-88A4-90C745DBC090}" type="slidenum">
              <a:rPr/>
              <a:pPr lvl="0"/>
              <a:t>27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94920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27DA372-17E8-4CE1-858E-45230F2CEEE3}" type="slidenum">
              <a:rPr/>
              <a:pPr lvl="0"/>
              <a:t>28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3712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E9BE58F-EB58-4242-9FDE-C41044F0E435}" type="slidenum">
              <a:rPr/>
              <a:pPr lvl="0"/>
              <a:t>3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2838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C16217-E33D-4C37-ADEE-81782E401519}" type="slidenum">
              <a:rPr/>
              <a:pPr lvl="0"/>
              <a:t>4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3185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36CC729-8560-44E7-B771-AB87A026A812}" type="slidenum">
              <a:rPr/>
              <a:pPr lvl="0"/>
              <a:t>5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6323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46C01D7-303A-4142-B2E3-69D6B21FBD59}" type="slidenum">
              <a:rPr/>
              <a:pPr lvl="0"/>
              <a:t>6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6005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55023D-7DC4-448B-B2AC-A83EE69690CF}" type="slidenum">
              <a:rPr/>
              <a:pPr lvl="0"/>
              <a:t>7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3794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7E45DEC-CBA5-4B98-8C56-F1C4349B25B3}" type="slidenum">
              <a:rPr/>
              <a:pPr lvl="0"/>
              <a:t>8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0222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AE079B3-F376-4486-8685-E3747ECDE8DB}" type="slidenum">
              <a:rPr/>
              <a:pPr lvl="0"/>
              <a:t>9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5161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964351" y="4199820"/>
            <a:ext cx="4116276" cy="10040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964370" y="4295732"/>
            <a:ext cx="4116256" cy="21167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964370" y="4536209"/>
            <a:ext cx="4116256" cy="1008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964370" y="4590483"/>
            <a:ext cx="2167334" cy="20159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964370" y="4629250"/>
            <a:ext cx="2167334" cy="1008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964370" y="4367812"/>
            <a:ext cx="3377009" cy="3023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8132087" y="4476482"/>
            <a:ext cx="1764109" cy="4031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4023077"/>
            <a:ext cx="10080625" cy="26915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" y="4051589"/>
            <a:ext cx="10080626" cy="1550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7071046" y="4015832"/>
            <a:ext cx="3009580" cy="2738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10080625" cy="4080439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04031" y="2647636"/>
            <a:ext cx="9324578" cy="1620430"/>
          </a:xfrm>
        </p:spPr>
        <p:txBody>
          <a:bodyPr anchor="b"/>
          <a:lstStyle>
            <a:lvl1pPr>
              <a:defRPr sz="49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04031" y="4298959"/>
            <a:ext cx="5460339" cy="1931917"/>
          </a:xfrm>
        </p:spPr>
        <p:txBody>
          <a:bodyPr/>
          <a:lstStyle>
            <a:lvl1pPr marL="70556" indent="0" algn="l">
              <a:buNone/>
              <a:defRPr sz="260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392458" y="4636601"/>
            <a:ext cx="1058466" cy="503978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964370" y="4635551"/>
            <a:ext cx="1428089" cy="503978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9172319" y="1252"/>
            <a:ext cx="824301" cy="403183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pPr lvl="0"/>
            <a:fld id="{CA2F511F-CB42-485C-9DBE-892DC315E8CF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814BF4-C168-420F-895F-0B4A691144E9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476464" y="1259946"/>
            <a:ext cx="2100130" cy="604774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4031" y="1259946"/>
            <a:ext cx="6888427" cy="604774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E86AE7-826E-4519-96DD-FE3088B3E4EA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4B6707-2049-4D90-9062-CC0D7D1FAD33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300" y="2183907"/>
            <a:ext cx="8568531" cy="1501435"/>
          </a:xfrm>
        </p:spPr>
        <p:txBody>
          <a:bodyPr anchor="b">
            <a:noAutofit/>
          </a:bodyPr>
          <a:lstStyle>
            <a:lvl1pPr algn="l">
              <a:buNone/>
              <a:defRPr sz="47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300" y="3711591"/>
            <a:ext cx="8568531" cy="1664178"/>
          </a:xfrm>
        </p:spPr>
        <p:txBody>
          <a:bodyPr anchor="t"/>
          <a:lstStyle>
            <a:lvl1pPr marL="50397" indent="0">
              <a:buNone/>
              <a:defRPr sz="2300" b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6BE5F2-18F3-43E3-B9DD-CA1767061E8B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4031" y="2479574"/>
            <a:ext cx="4452276" cy="4989036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24318" y="2479574"/>
            <a:ext cx="4452276" cy="4989036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C6555F-2E83-44C3-88CB-1E99409C561A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0026" y="1259946"/>
            <a:ext cx="9240573" cy="1179309"/>
          </a:xfrm>
        </p:spPr>
        <p:txBody>
          <a:bodyPr anchor="ctr"/>
          <a:lstStyle>
            <a:lvl1pPr>
              <a:defRPr sz="44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0026" y="2474664"/>
            <a:ext cx="4455636" cy="503978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0397" indent="0">
              <a:buNone/>
              <a:defRPr sz="2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5204823" y="2474664"/>
            <a:ext cx="4455776" cy="503978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0397" indent="0">
              <a:buNone/>
              <a:defRPr sz="2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20026" y="2985641"/>
            <a:ext cx="4455636" cy="428381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201603" y="2985641"/>
            <a:ext cx="4455776" cy="428381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lvl="0"/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lvl="0"/>
            <a:fld id="{F5D4D549-F4E7-4342-B01C-6C0AC70790D6}" type="slidenum">
              <a:rPr lang="pl-PL" smtClean="0"/>
              <a:pPr lvl="0"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lvl="0"/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031" y="1259946"/>
            <a:ext cx="9072563" cy="1179309"/>
          </a:xfrm>
        </p:spPr>
        <p:txBody>
          <a:bodyPr anchor="ctr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7258050" y="675331"/>
            <a:ext cx="1055317" cy="503978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796359" y="675331"/>
            <a:ext cx="1461691" cy="503978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012079" y="2504"/>
            <a:ext cx="840052" cy="403183"/>
          </a:xfrm>
        </p:spPr>
        <p:txBody>
          <a:bodyPr/>
          <a:lstStyle/>
          <a:p>
            <a:pPr lvl="0"/>
            <a:fld id="{67F88300-386F-45F3-B130-6EDD4C21B3FC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C7BD5F-421A-43C5-AF4D-0DA1D6D8D446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01858" y="1214718"/>
            <a:ext cx="3729831" cy="967638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901858" y="2216454"/>
            <a:ext cx="3729831" cy="5090181"/>
          </a:xfrm>
        </p:spPr>
        <p:txBody>
          <a:bodyPr/>
          <a:lstStyle>
            <a:lvl1pPr marL="10079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68010" y="855712"/>
            <a:ext cx="5624989" cy="645092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977573-7776-4EBD-B86D-7A47E03FEFC2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97701" y="1222644"/>
            <a:ext cx="646910" cy="5160638"/>
          </a:xfrm>
        </p:spPr>
        <p:txBody>
          <a:bodyPr vert="vert270" lIns="50397" tIns="0" rIns="50397" anchor="t"/>
          <a:lstStyle>
            <a:lvl1pPr algn="ctr">
              <a:buNone/>
              <a:defRPr sz="22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45019" y="1259946"/>
            <a:ext cx="5040313" cy="5039783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12086" y="3609319"/>
            <a:ext cx="2856177" cy="2773963"/>
          </a:xfrm>
        </p:spPr>
        <p:txBody>
          <a:bodyPr lIns="0" tIns="0" rIns="50397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172BBC-1B37-4E80-9A58-C35FAD859785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404350"/>
            <a:ext cx="10080625" cy="93043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0"/>
            <a:ext cx="10080625" cy="34244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1" y="339818"/>
            <a:ext cx="10080626" cy="10079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964351" y="397105"/>
            <a:ext cx="4116276" cy="10040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964370" y="485143"/>
            <a:ext cx="4116256" cy="19845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961216" y="548406"/>
            <a:ext cx="3377009" cy="3023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8128933" y="649201"/>
            <a:ext cx="1764109" cy="4031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10015544" y="-2206"/>
            <a:ext cx="63529" cy="68541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970912" y="-2206"/>
            <a:ext cx="30242" cy="68541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949907" y="-2206"/>
            <a:ext cx="10081" cy="685411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9894781" y="-2206"/>
            <a:ext cx="30242" cy="685411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9828915" y="419"/>
            <a:ext cx="60484" cy="64509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9782390" y="419"/>
            <a:ext cx="10081" cy="64509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504031" y="1259946"/>
            <a:ext cx="9072563" cy="1175949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504031" y="2479573"/>
            <a:ext cx="9072563" cy="4767635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7261199" y="675331"/>
            <a:ext cx="1055317" cy="50397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900">
                <a:solidFill>
                  <a:schemeClr val="accent2"/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796359" y="675331"/>
            <a:ext cx="1461691" cy="50397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900">
                <a:solidFill>
                  <a:schemeClr val="accent2"/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9012079" y="2504"/>
            <a:ext cx="840052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2000">
                <a:solidFill>
                  <a:srgbClr val="FFFFFF"/>
                </a:solidFill>
              </a:defRPr>
            </a:lvl1pPr>
          </a:lstStyle>
          <a:p>
            <a:pPr lvl="0"/>
            <a:fld id="{5BA1BD61-FC55-43FF-944E-A9B164C518D6}" type="slidenum">
              <a:rPr lang="pl-PL" smtClean="0"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3177" indent="-282224" algn="l" rtl="0" eaLnBrk="1" latinLnBrk="0" hangingPunct="1">
        <a:spcBef>
          <a:spcPts val="331"/>
        </a:spcBef>
        <a:buClr>
          <a:schemeClr val="accent3"/>
        </a:buClr>
        <a:buFont typeface="Georgia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9" indent="-272145" algn="l" rtl="0" eaLnBrk="1" latinLnBrk="0" hangingPunct="1">
        <a:spcBef>
          <a:spcPts val="331"/>
        </a:spcBef>
        <a:buClr>
          <a:schemeClr val="accent2"/>
        </a:buClr>
        <a:buFont typeface="Georgia"/>
        <a:buChar char="▫"/>
        <a:defRPr kumimoji="0" sz="29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018023" indent="-241906" algn="l" rtl="0" eaLnBrk="1" latinLnBrk="0" hangingPunct="1">
        <a:spcBef>
          <a:spcPts val="331"/>
        </a:spcBef>
        <a:buClr>
          <a:schemeClr val="accent1"/>
        </a:buClr>
        <a:buFont typeface="Wingdings 2"/>
        <a:buChar char=""/>
        <a:defRPr kumimoji="0" sz="2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00247" indent="-221747" algn="l" rtl="0" eaLnBrk="1" latinLnBrk="0" hangingPunct="1">
        <a:spcBef>
          <a:spcPts val="331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32074" indent="-201589" algn="l" rtl="0" eaLnBrk="1" latinLnBrk="0" hangingPunct="1">
        <a:spcBef>
          <a:spcPts val="331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73980" indent="-201589" algn="l" rtl="0" eaLnBrk="1" latinLnBrk="0" hangingPunct="1">
        <a:spcBef>
          <a:spcPts val="331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015886" indent="-201589" algn="l" rtl="0" eaLnBrk="1" latinLnBrk="0" hangingPunct="1">
        <a:spcBef>
          <a:spcPts val="331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237634" indent="-201589" algn="l" rtl="0" eaLnBrk="1" latinLnBrk="0" hangingPunct="1">
        <a:spcBef>
          <a:spcPts val="331"/>
        </a:spcBef>
        <a:buClr>
          <a:schemeClr val="accent3"/>
        </a:buClr>
        <a:buFont typeface="Georgia"/>
        <a:buChar char="◦"/>
        <a:defRPr kumimoji="0" sz="17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69461" indent="-201589" algn="l" rtl="0" eaLnBrk="1" latinLnBrk="0" hangingPunct="1">
        <a:spcBef>
          <a:spcPts val="331"/>
        </a:spcBef>
        <a:buClr>
          <a:schemeClr val="accent3"/>
        </a:buClr>
        <a:buFont typeface="Georgia"/>
        <a:buChar char="◦"/>
        <a:defRPr kumimoji="0" sz="15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MIEJSKA </a:t>
            </a:r>
            <a:r>
              <a:rPr lang="pl-PL" dirty="0"/>
              <a:t>GALERIA SZTUKI</a:t>
            </a:r>
            <a:br>
              <a:rPr lang="pl-PL" dirty="0"/>
            </a:br>
            <a:r>
              <a:rPr lang="pl-PL" dirty="0"/>
              <a:t> W CZĘSTOCHOWIE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2440" y="2755583"/>
            <a:ext cx="4425950" cy="2954337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tretch>
            <a:fillRect/>
          </a:stretch>
        </p:blipFill>
        <p:spPr>
          <a:xfrm>
            <a:off x="5180648" y="2839720"/>
            <a:ext cx="4427537" cy="27860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 algn="ctr"/>
            <a:r>
              <a:rPr lang="pl-PL" sz="3600" dirty="0" smtClean="0"/>
              <a:t>   </a:t>
            </a:r>
            <a:r>
              <a:rPr sz="3600" smtClean="0"/>
              <a:t>MIĘDZYNARODOWY  SALON                 „MARTWA  NATURA  W  FOTOGRAFII”</a:t>
            </a:r>
            <a:r>
              <a:rPr lang="pl-PL" sz="3600" dirty="0" smtClean="0">
                <a:solidFill>
                  <a:srgbClr val="000000"/>
                </a:solidFill>
              </a:rPr>
              <a:t> </a:t>
            </a:r>
            <a:endParaRPr lang="pl-PL" sz="3600" dirty="0">
              <a:solidFill>
                <a:srgbClr val="000000"/>
              </a:solidFill>
            </a:endParaRP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68680" y="1783715"/>
            <a:ext cx="3330575" cy="4989513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4476750" y="1731963"/>
            <a:ext cx="5603875" cy="5395912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solidFill>
                  <a:srgbClr val="000000"/>
                </a:solidFill>
              </a:rPr>
              <a:t>Pomysłodawcą                     </a:t>
            </a:r>
            <a:r>
              <a:rPr lang="pl-PL" dirty="0" smtClean="0">
                <a:solidFill>
                  <a:srgbClr val="000000"/>
                </a:solidFill>
              </a:rPr>
              <a:t>        </a:t>
            </a:r>
            <a:r>
              <a:rPr lang="pl-PL" dirty="0">
                <a:solidFill>
                  <a:srgbClr val="000000"/>
                </a:solidFill>
              </a:rPr>
              <a:t>i wieloletnim komisarzem Salonu jest artysta </a:t>
            </a:r>
            <a:r>
              <a:rPr lang="pl-PL" dirty="0" smtClean="0">
                <a:solidFill>
                  <a:srgbClr val="000000"/>
                </a:solidFill>
              </a:rPr>
              <a:t>fotografik, częstochowianin  </a:t>
            </a:r>
            <a:r>
              <a:rPr lang="pl-PL" dirty="0">
                <a:solidFill>
                  <a:srgbClr val="000000"/>
                </a:solidFill>
              </a:rPr>
              <a:t>Janusz Mielczarek.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09774"/>
          </a:xfrm>
        </p:spPr>
        <p:txBody>
          <a:bodyPr>
            <a:spAutoFit/>
          </a:bodyPr>
          <a:lstStyle/>
          <a:p>
            <a:pPr lvl="0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JANUSZ </a:t>
            </a:r>
            <a:r>
              <a:rPr lang="pl-PL" sz="3600" dirty="0"/>
              <a:t>MIELCZAREK - FOTOGRAFIE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822960" y="2041208"/>
            <a:ext cx="4425950" cy="4537075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tretch>
            <a:fillRect/>
          </a:stretch>
        </p:blipFill>
        <p:spPr>
          <a:xfrm>
            <a:off x="5693410" y="2024063"/>
            <a:ext cx="3533775" cy="47418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 smtClean="0"/>
              <a:t>   SZTUKA </a:t>
            </a:r>
            <a:r>
              <a:rPr lang="pl-PL" sz="3600" dirty="0"/>
              <a:t>DLA KAŻDEGO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801813"/>
            <a:ext cx="3570288" cy="2312987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661160" y="4359910"/>
            <a:ext cx="3570288" cy="237966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653088" y="1768475"/>
            <a:ext cx="4427537" cy="5470525"/>
          </a:xfrm>
        </p:spPr>
        <p:txBody>
          <a:bodyPr>
            <a:normAutofit/>
          </a:bodyPr>
          <a:lstStyle/>
          <a:p>
            <a:pPr lvl="0" algn="l"/>
            <a:r>
              <a:rPr lang="pl-PL" i="1" dirty="0"/>
              <a:t>Sztuka dla każdego</a:t>
            </a:r>
            <a:r>
              <a:rPr lang="pl-PL" dirty="0"/>
              <a:t>  to działania będące  </a:t>
            </a:r>
            <a:r>
              <a:rPr lang="pl-PL" dirty="0" smtClean="0"/>
              <a:t> </a:t>
            </a:r>
            <a:r>
              <a:rPr lang="pl-PL" dirty="0"/>
              <a:t>formą targów sztuki, podczas których artyści na </a:t>
            </a:r>
            <a:r>
              <a:rPr lang="pl-PL" dirty="0" smtClean="0"/>
              <a:t>przygotowanych  </a:t>
            </a:r>
            <a:r>
              <a:rPr lang="pl-PL" dirty="0"/>
              <a:t>stoiskach prezentują swoją twórczość                     </a:t>
            </a:r>
            <a:r>
              <a:rPr lang="pl-PL" dirty="0" smtClean="0"/>
              <a:t>   </a:t>
            </a:r>
            <a:r>
              <a:rPr lang="pl-PL" dirty="0"/>
              <a:t>z możliwością  sprzedaży  prac.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dirty="0" smtClean="0"/>
              <a:t>    NIEŚMIERTELNI</a:t>
            </a:r>
            <a:endParaRPr lang="pl-PL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914400" y="1783715"/>
            <a:ext cx="3332163" cy="4989513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4751388" y="1768475"/>
            <a:ext cx="5329237" cy="514350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Cykl spotkań</a:t>
            </a:r>
            <a:r>
              <a:rPr lang="pl-PL" i="1" dirty="0"/>
              <a:t> </a:t>
            </a:r>
            <a:r>
              <a:rPr lang="pl-PL" i="1" dirty="0" smtClean="0"/>
              <a:t>Nieśmiertelni</a:t>
            </a:r>
            <a:r>
              <a:rPr lang="pl-PL" dirty="0" smtClean="0"/>
              <a:t> </a:t>
            </a:r>
            <a:r>
              <a:rPr lang="pl-PL" dirty="0"/>
              <a:t>zainicjowany dla upamiętnienia wielkich artystów. </a:t>
            </a:r>
            <a:r>
              <a:rPr lang="pl-PL" dirty="0" smtClean="0"/>
              <a:t>Bohaterami spotkań wypełnionych anegdotami, wspomnieniami, słuchaniem </a:t>
            </a:r>
            <a:r>
              <a:rPr lang="pl-PL" dirty="0" smtClean="0"/>
              <a:t>nagrań </a:t>
            </a:r>
            <a:r>
              <a:rPr lang="pl-PL" dirty="0" smtClean="0"/>
              <a:t>i fragmentów koncertów byli: Maria </a:t>
            </a:r>
            <a:r>
              <a:rPr lang="pl-PL" dirty="0" err="1" smtClean="0"/>
              <a:t>Czubaszek</a:t>
            </a:r>
            <a:r>
              <a:rPr lang="pl-PL" dirty="0" smtClean="0"/>
              <a:t>, Czesław Niemen,          B.B. King,  Prince,  </a:t>
            </a:r>
            <a:r>
              <a:rPr lang="pl-PL" dirty="0" smtClean="0"/>
              <a:t>               </a:t>
            </a:r>
            <a:r>
              <a:rPr lang="pl-PL" dirty="0" smtClean="0"/>
              <a:t>Leonard Cohen            </a:t>
            </a:r>
            <a:r>
              <a:rPr lang="pl-PL" dirty="0" smtClean="0"/>
              <a:t>                    </a:t>
            </a:r>
            <a:r>
              <a:rPr lang="pl-PL" dirty="0" smtClean="0"/>
              <a:t>i David </a:t>
            </a:r>
            <a:r>
              <a:rPr lang="pl-PL" dirty="0" err="1" smtClean="0"/>
              <a:t>Bowie</a:t>
            </a:r>
            <a:endParaRPr lang="pl-PL" dirty="0" smtClean="0"/>
          </a:p>
          <a:p>
            <a:pPr lvl="0" algn="l"/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dirty="0"/>
              <a:t>WYSTAWY SZTUK WIZUALNYCH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008063" y="1851025"/>
            <a:ext cx="9072562" cy="4989513"/>
          </a:xfrm>
        </p:spPr>
        <p:txBody>
          <a:bodyPr/>
          <a:lstStyle/>
          <a:p>
            <a:pPr lvl="0"/>
            <a:r>
              <a:rPr lang="pl-PL" dirty="0"/>
              <a:t>Miejska Galeria Sztuki w Częstochowie to miejsce kontaktu z różnymi formami sztuki: malarstwem, rzeźbą, grafiką, ceramiką, fotografią</a:t>
            </a:r>
            <a:r>
              <a:rPr lang="pl-PL" dirty="0" smtClean="0"/>
              <a:t>. </a:t>
            </a:r>
            <a:r>
              <a:rPr lang="pl-PL" dirty="0"/>
              <a:t>D</a:t>
            </a:r>
            <a:r>
              <a:rPr lang="pl-PL" dirty="0" smtClean="0"/>
              <a:t>ajemy możliwość prezentacji  dorobku artystycznego  </a:t>
            </a:r>
            <a:r>
              <a:rPr lang="pl-PL" dirty="0"/>
              <a:t>najwybitniejszych artystów naszego miasta, regionu jak i Polski.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/>
              <a:t>WYSTAWY SZTUK WIZUALNYCH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009650" y="1539875"/>
            <a:ext cx="9070975" cy="5705475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20000"/>
              </a:lnSpc>
              <a:tabLst>
                <a:tab pos="343080" algn="l"/>
              </a:tabLst>
            </a:pPr>
            <a:r>
              <a:rPr lang="pl-PL" dirty="0">
                <a:latin typeface="Arial" pitchFamily="34"/>
              </a:rPr>
              <a:t>Należy  wymienić tutaj </a:t>
            </a:r>
            <a:r>
              <a:rPr lang="pl-PL" dirty="0" smtClean="0">
                <a:latin typeface="Arial" pitchFamily="34"/>
              </a:rPr>
              <a:t>ekspozycje </a:t>
            </a:r>
            <a:r>
              <a:rPr lang="pl-PL" dirty="0">
                <a:latin typeface="Arial" pitchFamily="34"/>
              </a:rPr>
              <a:t>prac m.in.  Władysława Hasiora, Tadeusza Kantora</a:t>
            </a:r>
            <a:r>
              <a:rPr lang="pl-PL" dirty="0" smtClean="0">
                <a:latin typeface="Arial" pitchFamily="34"/>
              </a:rPr>
              <a:t>,          </a:t>
            </a:r>
            <a:r>
              <a:rPr lang="pl-PL" dirty="0">
                <a:latin typeface="Arial" pitchFamily="34"/>
              </a:rPr>
              <a:t>Jana Lebensteina, Jerzego Nowosielskiego, Jerzego Dudę Gracza, Edwarda Dwurnika, Franciszka Starowieyskiego, </a:t>
            </a:r>
            <a:r>
              <a:rPr lang="pl-PL" dirty="0" smtClean="0">
                <a:latin typeface="Arial" pitchFamily="34"/>
              </a:rPr>
              <a:t>Tomasza </a:t>
            </a:r>
            <a:r>
              <a:rPr lang="pl-PL" dirty="0">
                <a:latin typeface="Arial" pitchFamily="34"/>
              </a:rPr>
              <a:t>Sętowskiego, Mariana Michalika, Szymona Wypycha, Stanisława Baja,  Adama </a:t>
            </a:r>
            <a:r>
              <a:rPr lang="pl-PL" dirty="0" err="1">
                <a:latin typeface="Arial" pitchFamily="34"/>
              </a:rPr>
              <a:t>Brinckena</a:t>
            </a:r>
            <a:r>
              <a:rPr lang="pl-PL" dirty="0" smtClean="0">
                <a:latin typeface="Arial" pitchFamily="34"/>
              </a:rPr>
              <a:t>, Jacka Waltosia, </a:t>
            </a:r>
            <a:r>
              <a:rPr lang="pl-PL" dirty="0">
                <a:latin typeface="Arial" pitchFamily="34"/>
              </a:rPr>
              <a:t>Rosława </a:t>
            </a:r>
            <a:r>
              <a:rPr lang="pl-PL" dirty="0" err="1">
                <a:latin typeface="Arial" pitchFamily="34"/>
              </a:rPr>
              <a:t>Szaybo</a:t>
            </a:r>
            <a:r>
              <a:rPr lang="pl-PL" dirty="0">
                <a:latin typeface="Arial" pitchFamily="34"/>
              </a:rPr>
              <a:t>, Andrzeja Pągowskiego, Rafała </a:t>
            </a:r>
            <a:r>
              <a:rPr lang="pl-PL" dirty="0" err="1">
                <a:latin typeface="Arial" pitchFamily="34"/>
              </a:rPr>
              <a:t>Olbińskiego</a:t>
            </a:r>
            <a:r>
              <a:rPr lang="pl-PL" dirty="0">
                <a:latin typeface="Arial" pitchFamily="34"/>
              </a:rPr>
              <a:t>, Leszka Sobockiego, Jana Wołka </a:t>
            </a:r>
            <a:r>
              <a:rPr lang="pl-PL" dirty="0" smtClean="0">
                <a:latin typeface="Arial" pitchFamily="34"/>
              </a:rPr>
              <a:t>   czy </a:t>
            </a:r>
            <a:r>
              <a:rPr lang="pl-PL" dirty="0">
                <a:latin typeface="Arial" pitchFamily="34"/>
              </a:rPr>
              <a:t>Dariusza Pali.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2563" cy="1401763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sz="2800" b="1" dirty="0"/>
              <a:t>      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  </a:t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r>
              <a:rPr lang="pl-PL" sz="2800" dirty="0" smtClean="0"/>
              <a:t>WYSTAWY </a:t>
            </a:r>
            <a:r>
              <a:rPr lang="pl-PL" sz="2800" dirty="0"/>
              <a:t>SZTUK WIZUALNYCH-        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</a:t>
            </a:r>
            <a:r>
              <a:rPr lang="pl-PL" sz="2800" dirty="0"/>
              <a:t>CHABROWSKI, SĘTOWSKI, ZEMŁA, PIĘKNY LWÓW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431925"/>
            <a:ext cx="3730625" cy="271621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945063" y="1478598"/>
            <a:ext cx="3840162" cy="2660650"/>
          </a:xfrm>
        </p:spPr>
      </p:pic>
      <p:pic>
        <p:nvPicPr>
          <p:cNvPr id="5" name="Symbol zastępczy obrazu 4"/>
          <p:cNvPicPr>
            <a:picLocks noGrp="1" noChangeAspect="1"/>
          </p:cNvPicPr>
          <p:nvPr>
            <p:ph type="pic" idx="4294967295"/>
          </p:nvPr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6510338" y="4375150"/>
            <a:ext cx="3570287" cy="2379663"/>
          </a:xfrm>
        </p:spPr>
      </p:pic>
      <p:pic>
        <p:nvPicPr>
          <p:cNvPr id="6" name="Symbol zastępczy obrazu 5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1173480" y="4420870"/>
            <a:ext cx="3700463" cy="263525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9185" y="4376760"/>
            <a:ext cx="3901440" cy="258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2563" cy="1235075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sz="2800" b="1" dirty="0"/>
              <a:t>  </a:t>
            </a:r>
            <a:r>
              <a:rPr lang="pl-PL" sz="2800" b="1" dirty="0" smtClean="0"/>
              <a:t> </a:t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br>
              <a:rPr lang="pl-PL" sz="2800" b="1" dirty="0" smtClean="0"/>
            </a:br>
            <a:r>
              <a:rPr lang="pl-PL" sz="2800" b="1" dirty="0" smtClean="0"/>
              <a:t>  </a:t>
            </a:r>
            <a:r>
              <a:rPr lang="pl-PL" sz="3200" dirty="0" smtClean="0"/>
              <a:t>WYSTAWY </a:t>
            </a:r>
            <a:r>
              <a:rPr lang="pl-PL" sz="3200" dirty="0"/>
              <a:t>SZTUK </a:t>
            </a:r>
            <a:r>
              <a:rPr lang="pl-PL" sz="3200" dirty="0" smtClean="0"/>
              <a:t>WIZUALNYCH          </a:t>
            </a:r>
            <a:br>
              <a:rPr lang="pl-PL" sz="3200" dirty="0" smtClean="0"/>
            </a:br>
            <a:r>
              <a:rPr lang="pl-PL" sz="3200" dirty="0" smtClean="0"/>
              <a:t>  </a:t>
            </a:r>
            <a:r>
              <a:rPr sz="3200" smtClean="0"/>
              <a:t>WALTOŚ, BRINCKEN, SOBOCKI, DIONIZOS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16685"/>
            <a:ext cx="4191635" cy="271621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478462" y="1543050"/>
            <a:ext cx="4305617" cy="2562225"/>
          </a:xfrm>
        </p:spPr>
      </p:pic>
      <p:pic>
        <p:nvPicPr>
          <p:cNvPr id="5" name="Symbol zastępczy obrazu 4"/>
          <p:cNvPicPr>
            <a:picLocks noGrp="1" noChangeAspect="1"/>
          </p:cNvPicPr>
          <p:nvPr>
            <p:ph type="pic" idx="4294967295"/>
          </p:nvPr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6510338" y="4375150"/>
            <a:ext cx="3570287" cy="2379663"/>
          </a:xfrm>
        </p:spPr>
      </p:pic>
      <p:pic>
        <p:nvPicPr>
          <p:cNvPr id="6" name="Symbol zastępczy obrazu 5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365760" y="4389120"/>
            <a:ext cx="4175760" cy="2582863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5920" y="4376760"/>
            <a:ext cx="4624705" cy="258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 algn="ctr"/>
            <a:r>
              <a:rPr lang="pl-PL" sz="2800" b="1" dirty="0" smtClean="0"/>
              <a:t>  </a:t>
            </a:r>
            <a:r>
              <a:rPr lang="pl-PL" sz="3600" dirty="0"/>
              <a:t>WYSTAWY SZTUK WIZUALNYCH                     EDWARD DWURNIK i ANDRZEJ FOGTT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99160" y="1798955"/>
            <a:ext cx="3554413" cy="237966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883920" y="4359910"/>
            <a:ext cx="3627438" cy="2379663"/>
          </a:xfrm>
        </p:spPr>
      </p:pic>
      <p:pic>
        <p:nvPicPr>
          <p:cNvPr id="5" name="Symbol zastępczy obrazu 4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627053" y="1768475"/>
            <a:ext cx="3325812" cy="4989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 algn="ctr"/>
            <a:r>
              <a:rPr lang="pl-PL" sz="2800" dirty="0"/>
              <a:t>  </a:t>
            </a:r>
            <a:r>
              <a:rPr lang="pl-PL" sz="2800" dirty="0" smtClean="0"/>
              <a:t>  </a:t>
            </a:r>
            <a:r>
              <a:rPr lang="pl-PL" sz="3600" dirty="0" smtClean="0"/>
              <a:t>WYSTAWY SZTUK WIZUALNYCH                            SZAYBO, OLBIŃSKI, LUBASZKA, PANEK</a:t>
            </a:r>
            <a:endParaRPr lang="pl-PL" sz="3600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80160" y="1707515"/>
            <a:ext cx="3563938" cy="237966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571808" y="1768475"/>
            <a:ext cx="3563937" cy="2379663"/>
          </a:xfrm>
        </p:spPr>
      </p:pic>
      <p:pic>
        <p:nvPicPr>
          <p:cNvPr id="5" name="Symbol zastępczy obrazu 4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571808" y="4359910"/>
            <a:ext cx="3563937" cy="2379663"/>
          </a:xfrm>
        </p:spPr>
      </p:pic>
      <p:pic>
        <p:nvPicPr>
          <p:cNvPr id="6" name="Symbol zastępczy obrazu 5"/>
          <p:cNvPicPr>
            <a:picLocks noGrp="1" noChangeAspect="1"/>
          </p:cNvPicPr>
          <p:nvPr>
            <p:ph type="pic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1112520" y="4298950"/>
            <a:ext cx="3611563" cy="23796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3918208"/>
          </a:xfrm>
        </p:spPr>
        <p:txBody>
          <a:bodyPr>
            <a:spAutoFit/>
          </a:bodyPr>
          <a:lstStyle/>
          <a:p>
            <a:pPr lvl="0" algn="l"/>
            <a:r>
              <a:rPr lang="pl-PL" dirty="0"/>
              <a:t>Miejska Galeria Sztuki w Częstochowie jest samorządową instytucją kultury, która od 1995 roku kontynuuje działalność założonego w 1977 roku Biura Wystaw Artystycznych. </a:t>
            </a:r>
            <a:r>
              <a:rPr lang="pl-PL" dirty="0" smtClean="0"/>
              <a:t>Galeria </a:t>
            </a:r>
            <a:r>
              <a:rPr lang="pl-PL" dirty="0"/>
              <a:t>wpisała się w krajobraz życia kulturalnego  Częstochowy organizując  prawie 1000 wystaw malarstwa, rzeźby, grafiki, rysunku, fotografii czy nowych dyscyplin </a:t>
            </a:r>
            <a:r>
              <a:rPr lang="pl-PL" dirty="0" smtClean="0"/>
              <a:t>sztuki. </a:t>
            </a:r>
            <a:endParaRPr lang="pl-PL" dirty="0"/>
          </a:p>
        </p:txBody>
      </p:sp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/>
              <a:t>O MIEJSKIEJ GALERII SZTUKI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/>
              <a:t>KONCERTY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768475"/>
            <a:ext cx="3573463" cy="237966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tretch>
            <a:fillRect/>
          </a:stretch>
        </p:blipFill>
        <p:spPr>
          <a:xfrm>
            <a:off x="1173480" y="4420870"/>
            <a:ext cx="3460750" cy="237966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362575" y="1768475"/>
            <a:ext cx="4718050" cy="5014913"/>
          </a:xfrm>
        </p:spPr>
        <p:txBody>
          <a:bodyPr>
            <a:normAutofit lnSpcReduction="10000"/>
          </a:bodyPr>
          <a:lstStyle/>
          <a:p>
            <a:pPr lvl="0">
              <a:buSzPct val="45000"/>
            </a:pPr>
            <a:r>
              <a:rPr lang="pl-PL" dirty="0"/>
              <a:t>W Miejskiej Galerii Sztuki organizowane </a:t>
            </a:r>
            <a:r>
              <a:rPr lang="pl-PL" dirty="0" smtClean="0"/>
              <a:t>   są </a:t>
            </a:r>
            <a:r>
              <a:rPr lang="pl-PL" dirty="0"/>
              <a:t>cyklicznie koncerty muzyczne oraz spotkania                </a:t>
            </a:r>
            <a:r>
              <a:rPr lang="pl-PL" dirty="0" smtClean="0"/>
              <a:t>        z  </a:t>
            </a:r>
            <a:r>
              <a:rPr lang="pl-PL" dirty="0"/>
              <a:t>osobowościami świata muzyki, które prowadzą: Piotr Metz, Jan Chojnacki, Paweł Brodowski czy Artur Andrus.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dirty="0"/>
              <a:t>OŚRODEK KULTURY FILMOWEJ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0" y="1982788"/>
            <a:ext cx="4425950" cy="1952625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4587875"/>
            <a:ext cx="4425950" cy="195421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653088" y="1768475"/>
            <a:ext cx="4427537" cy="498951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l-PL" dirty="0" smtClean="0"/>
              <a:t>W lipcu 2013r. przeprowadzono cyfryzację kina. Wyposażono                  w projektor cyfrowy DCI z możliwością prezentowania filmów                      w systemie 3D. Wymieniono ekran oraz zamontowano system nagłośnienia                       w standardzie </a:t>
            </a:r>
            <a:r>
              <a:rPr lang="pl-PL" dirty="0" err="1" smtClean="0"/>
              <a:t>Dolby</a:t>
            </a:r>
            <a:r>
              <a:rPr lang="pl-PL" dirty="0" smtClean="0"/>
              <a:t> Digital DCI</a:t>
            </a:r>
            <a:endParaRPr lang="pl-PL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/>
              <a:t>OŚRODEK KULTURY FILMOWEJ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5500688"/>
          </a:xfrm>
        </p:spPr>
        <p:txBody>
          <a:bodyPr/>
          <a:lstStyle/>
          <a:p>
            <a:pPr lvl="0">
              <a:buSzPct val="45000"/>
            </a:pPr>
            <a:r>
              <a:rPr lang="pl-PL" dirty="0"/>
              <a:t>Pokazy filmów prezentowanych w kinie Iluzja </a:t>
            </a:r>
            <a:r>
              <a:rPr lang="pl-PL" dirty="0" smtClean="0"/>
              <a:t>często uświetniają </a:t>
            </a:r>
            <a:r>
              <a:rPr lang="pl-PL" dirty="0"/>
              <a:t>spotkania z twórcami kina. Gośćmi  byli znani reżyserzy, </a:t>
            </a:r>
            <a:r>
              <a:rPr lang="pl-PL" dirty="0" smtClean="0"/>
              <a:t>aktorzy                      </a:t>
            </a:r>
            <a:r>
              <a:rPr lang="pl-PL" dirty="0"/>
              <a:t>i  kompozytorzy: Krzysztof Zanussi, Feliks Falk, Janusz Zaorski</a:t>
            </a:r>
            <a:r>
              <a:rPr lang="pl-PL" dirty="0" smtClean="0"/>
              <a:t>, Ryszard </a:t>
            </a:r>
            <a:r>
              <a:rPr lang="pl-PL" dirty="0"/>
              <a:t>Bugajski</a:t>
            </a:r>
            <a:r>
              <a:rPr lang="pl-PL" dirty="0" smtClean="0"/>
              <a:t>, Marek </a:t>
            </a:r>
            <a:r>
              <a:rPr lang="pl-PL" dirty="0" err="1"/>
              <a:t>Koterski</a:t>
            </a:r>
            <a:r>
              <a:rPr lang="pl-PL" dirty="0"/>
              <a:t>, </a:t>
            </a:r>
            <a:r>
              <a:rPr lang="pl-PL" dirty="0" smtClean="0"/>
              <a:t> Marek </a:t>
            </a:r>
            <a:r>
              <a:rPr lang="pl-PL" dirty="0"/>
              <a:t>Piwowski, Janusz Gajos, Bogusław Linda, Katarzyna Figura, Olaf Lubaszenko, </a:t>
            </a:r>
            <a:r>
              <a:rPr lang="pl-PL" dirty="0" smtClean="0"/>
              <a:t>Cezary </a:t>
            </a:r>
            <a:r>
              <a:rPr lang="pl-PL" dirty="0"/>
              <a:t>Pazura, Iga Cembrzyńska, Jerzy Stuhr, Michał Żebrowski, Paweł </a:t>
            </a:r>
            <a:r>
              <a:rPr lang="pl-PL" dirty="0" smtClean="0"/>
              <a:t>Woronowicz,  Daniel </a:t>
            </a:r>
            <a:r>
              <a:rPr lang="pl-PL" dirty="0"/>
              <a:t>Olbrychski, Zbigniew Preisner</a:t>
            </a:r>
            <a:r>
              <a:rPr lang="pl-PL" dirty="0" smtClean="0"/>
              <a:t>,  Przemysław Gintrowski. 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09774"/>
          </a:xfrm>
        </p:spPr>
        <p:txBody>
          <a:bodyPr>
            <a:spAutoFit/>
          </a:bodyPr>
          <a:lstStyle/>
          <a:p>
            <a:pPr lvl="0"/>
            <a:r>
              <a:rPr lang="pl-PL" sz="3600" dirty="0"/>
              <a:t>OŚRODEK KULTURY FILMOWEJ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SPOTKANIA </a:t>
            </a:r>
            <a:r>
              <a:rPr lang="pl-PL" sz="3600" dirty="0"/>
              <a:t>Z TWÓRCAMI KINA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0" y="1768475"/>
            <a:ext cx="3567113" cy="237966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5688013" y="1768475"/>
            <a:ext cx="3173412" cy="2379663"/>
          </a:xfrm>
        </p:spPr>
      </p:pic>
      <p:pic>
        <p:nvPicPr>
          <p:cNvPr id="5" name="Symbol zastępczy obrazu 4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297613" y="4390390"/>
            <a:ext cx="3173412" cy="2379663"/>
          </a:xfrm>
        </p:spPr>
      </p:pic>
      <p:pic>
        <p:nvPicPr>
          <p:cNvPr id="6" name="Symbol zastępczy obrazu 5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1280160" y="4390390"/>
            <a:ext cx="3563938" cy="2379663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73720"/>
            <a:ext cx="3627331" cy="242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/>
              <a:t>OŚRODEK KULTURY FILMOWEJ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0" y="1768475"/>
            <a:ext cx="3567113" cy="237966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0" y="4375150"/>
            <a:ext cx="3567113" cy="237966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221288" y="1768475"/>
            <a:ext cx="4859337" cy="5014913"/>
          </a:xfrm>
        </p:spPr>
        <p:txBody>
          <a:bodyPr/>
          <a:lstStyle/>
          <a:p>
            <a:pPr lvl="0"/>
            <a:r>
              <a:rPr lang="pl-PL" dirty="0"/>
              <a:t>Poza prezentacją filmów fabularnych w naszym kinie można obejrzeć bezpośrednie transmisje </a:t>
            </a:r>
            <a:r>
              <a:rPr lang="pl-PL" dirty="0" smtClean="0"/>
              <a:t>  z </a:t>
            </a:r>
            <a:r>
              <a:rPr lang="pl-PL" dirty="0" err="1"/>
              <a:t>Metropolitan</a:t>
            </a:r>
            <a:r>
              <a:rPr lang="pl-PL" dirty="0"/>
              <a:t> Opera    </a:t>
            </a:r>
            <a:r>
              <a:rPr lang="pl-PL" dirty="0" smtClean="0"/>
              <a:t>    </a:t>
            </a:r>
            <a:r>
              <a:rPr lang="pl-PL" dirty="0"/>
              <a:t>w Nowym </a:t>
            </a:r>
            <a:r>
              <a:rPr lang="pl-PL" dirty="0" smtClean="0"/>
              <a:t>Jorku              a także z moskiewskiego           Teatru </a:t>
            </a:r>
            <a:r>
              <a:rPr lang="pl-PL" dirty="0" err="1"/>
              <a:t>Bolszoj</a:t>
            </a:r>
            <a:r>
              <a:rPr lang="pl-PL" dirty="0"/>
              <a:t> </a:t>
            </a:r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69040"/>
            <a:ext cx="3565834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76760"/>
            <a:ext cx="3884115" cy="2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/>
              <a:t>MIEJSKA GALERIA SZTUKI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EDUKACJA  </a:t>
            </a:r>
            <a:r>
              <a:rPr lang="pl-PL" sz="3600" dirty="0"/>
              <a:t>ARTYSTYCZNA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0" y="1768475"/>
            <a:ext cx="3563938" cy="237966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32560" y="4375150"/>
            <a:ext cx="3565525" cy="237966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545138" y="1765300"/>
            <a:ext cx="4535487" cy="54689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dirty="0"/>
              <a:t>Ważnym aspektem działalności  Miejskiej Galerii Sztuki              </a:t>
            </a:r>
            <a:r>
              <a:rPr lang="pl-PL" dirty="0" smtClean="0"/>
              <a:t>     </a:t>
            </a:r>
            <a:r>
              <a:rPr lang="pl-PL" dirty="0"/>
              <a:t>i Ośrodka Kultury Filmowej jest edukacja </a:t>
            </a:r>
            <a:r>
              <a:rPr lang="pl-PL" dirty="0" smtClean="0"/>
              <a:t>artystyczna i filmowa.  Organizujemy pokazy filmów dla dzieci, konkursy plastyczne, </a:t>
            </a:r>
            <a:r>
              <a:rPr lang="pl-PL" dirty="0"/>
              <a:t>warsztaty </a:t>
            </a:r>
            <a:r>
              <a:rPr lang="pl-PL" dirty="0" smtClean="0"/>
              <a:t>kaligrafii. Po konkursach, prace </a:t>
            </a:r>
            <a:r>
              <a:rPr lang="pl-PL" dirty="0"/>
              <a:t>dzieci </a:t>
            </a:r>
            <a:r>
              <a:rPr lang="pl-PL" dirty="0" smtClean="0"/>
              <a:t>są prezentowane                  w </a:t>
            </a:r>
            <a:r>
              <a:rPr lang="pl-PL" dirty="0"/>
              <a:t>Galerii Sztuki Dziecka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15240"/>
            <a:ext cx="3518170" cy="234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 smtClean="0"/>
              <a:t>   MIEJSKA </a:t>
            </a:r>
            <a:r>
              <a:rPr lang="pl-PL" sz="3600" dirty="0"/>
              <a:t>GALERIA </a:t>
            </a:r>
            <a:r>
              <a:rPr lang="pl-PL" sz="3600" dirty="0" smtClean="0"/>
              <a:t>SZTUKI    </a:t>
            </a:r>
            <a:br>
              <a:rPr lang="pl-PL" sz="3600" dirty="0" smtClean="0"/>
            </a:br>
            <a:r>
              <a:rPr lang="pl-PL" sz="3600" dirty="0" smtClean="0"/>
              <a:t>   </a:t>
            </a:r>
            <a:r>
              <a:rPr lang="pl-PL" sz="3600" dirty="0"/>
              <a:t>WARSZTATY KALIGRAFII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858963"/>
            <a:ext cx="3295650" cy="2200275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4375150"/>
            <a:ext cx="3563938" cy="237966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408613" y="1768475"/>
            <a:ext cx="4672012" cy="5470525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Każde ze spotkań poświęcone sztuce kaligrafii  ma odrębny </a:t>
            </a:r>
            <a:r>
              <a:rPr lang="pl-PL" dirty="0" smtClean="0"/>
              <a:t>temat. Dotyczy </a:t>
            </a:r>
            <a:r>
              <a:rPr lang="pl-PL" dirty="0"/>
              <a:t>innego kroju pisma lub nowych sposobów projektowania           </a:t>
            </a:r>
            <a:r>
              <a:rPr lang="pl-PL" dirty="0" smtClean="0"/>
              <a:t>      </a:t>
            </a:r>
            <a:r>
              <a:rPr lang="pl-PL" dirty="0"/>
              <a:t>i ozdabiania tekstu.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 smtClean="0"/>
              <a:t>  MIEJSKA </a:t>
            </a:r>
            <a:r>
              <a:rPr lang="pl-PL" sz="3600" dirty="0"/>
              <a:t>GALERIA SZTUKI </a:t>
            </a:r>
            <a:r>
              <a:rPr lang="pl-PL" sz="3600" dirty="0" smtClean="0"/>
              <a:t>    </a:t>
            </a:r>
            <a:br>
              <a:rPr lang="pl-PL" sz="3600" dirty="0" smtClean="0"/>
            </a:br>
            <a:r>
              <a:rPr lang="pl-PL" sz="3600" dirty="0" smtClean="0"/>
              <a:t>  KONKURSY </a:t>
            </a:r>
            <a:r>
              <a:rPr lang="pl-PL" sz="3600" dirty="0"/>
              <a:t>PLASTYCZNE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768475"/>
            <a:ext cx="3962400" cy="237966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143000" y="4405630"/>
            <a:ext cx="3911600" cy="237966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219700" y="1600200"/>
            <a:ext cx="4860925" cy="5959475"/>
          </a:xfrm>
        </p:spPr>
        <p:txBody>
          <a:bodyPr>
            <a:normAutofit fontScale="92500"/>
          </a:bodyPr>
          <a:lstStyle/>
          <a:p>
            <a:pPr lvl="0"/>
            <a:r>
              <a:rPr lang="pl-PL" dirty="0"/>
              <a:t>Miejska Galeria Sztuki jest współorganizatorem konkursu plastycznego dla dzieci i młodzieży </a:t>
            </a:r>
            <a:r>
              <a:rPr lang="pl-PL" dirty="0" smtClean="0"/>
              <a:t>             z </a:t>
            </a:r>
            <a:r>
              <a:rPr lang="pl-PL" dirty="0" err="1"/>
              <a:t>niepełnosprawnościami</a:t>
            </a:r>
            <a:r>
              <a:rPr lang="pl-PL" dirty="0"/>
              <a:t>. Konkurs ten  wpływa na rozwijanie umiejętności </a:t>
            </a:r>
            <a:r>
              <a:rPr lang="pl-PL" dirty="0" smtClean="0"/>
              <a:t>      i </a:t>
            </a:r>
            <a:r>
              <a:rPr lang="pl-PL" dirty="0"/>
              <a:t>talentów artystycznych, jest jedną z form </a:t>
            </a:r>
            <a:r>
              <a:rPr lang="pl-PL" dirty="0" smtClean="0"/>
              <a:t>  </a:t>
            </a:r>
            <a:r>
              <a:rPr lang="pl-PL" dirty="0" err="1" smtClean="0"/>
              <a:t>arteterapii</a:t>
            </a:r>
            <a:r>
              <a:rPr lang="pl-PL" dirty="0"/>
              <a:t>, a przede wszystkim przynosi radość  i satysfakcję.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0" y="1166648"/>
            <a:ext cx="9890760" cy="6819002"/>
          </a:xfrm>
        </p:spPr>
        <p:txBody>
          <a:bodyPr wrap="square">
            <a:spAutoFit/>
          </a:bodyPr>
          <a:lstStyle/>
          <a:p>
            <a:r>
              <a:rPr lang="pl-PL" dirty="0" smtClean="0"/>
              <a:t>Ważne dla nas,  i mam nadzieję - także korzystne dla Państwa byłoby nawiązanie współpracy z naszą instytucją kultury przy realizacji naszego programu. Oferujemy Państwu różne formy świadczeń promocyjnych i reklamy, które mogą korzystnie wpłynąć na wizerunek  firmy jako partnera, czy też sponsora wydarzeń artystycznych. Proponujemy również  dla państwa grup pracowniczych jak również państwa gości, ujęcie w program wizyt  zwiedzanie naszego Muzeum Beksińskiego </a:t>
            </a:r>
            <a:br>
              <a:rPr lang="pl-PL" dirty="0" smtClean="0"/>
            </a:br>
            <a:r>
              <a:rPr lang="pl-PL" dirty="0" smtClean="0"/>
              <a:t>i aktualnie prezentowanych wystaw czy udział             w seansach filmowych. Istnieje także możliwość rezerwacji sali kinowej na wybrane seanse filmowe. </a:t>
            </a:r>
          </a:p>
          <a:p>
            <a:pPr lvl="0" algn="l"/>
            <a:endParaRPr lang="pl-PL" dirty="0"/>
          </a:p>
        </p:txBody>
      </p:sp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943851"/>
          </a:xfrm>
        </p:spPr>
        <p:txBody>
          <a:bodyPr/>
          <a:lstStyle/>
          <a:p>
            <a:pPr lvl="0"/>
            <a:r>
              <a:rPr lang="pl-PL" sz="3600" dirty="0" smtClean="0"/>
              <a:t>   OFERTA WSPÓŁPRACY Z MGS                                                                          </a:t>
            </a:r>
            <a:endParaRPr lang="pl-PL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5274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   </a:t>
            </a:r>
            <a:r>
              <a:rPr sz="3600" smtClean="0"/>
              <a:t>DZIĘKUJĘ ZA UWAGĘ I ZAPRASZAM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</a:t>
            </a:r>
            <a:r>
              <a:rPr sz="3600" smtClean="0"/>
              <a:t>  DO ODWIEDZENIA WYSTAW, KINA                   I </a:t>
            </a:r>
            <a:r>
              <a:rPr lang="pl-PL" sz="3600" dirty="0" smtClean="0"/>
              <a:t> </a:t>
            </a:r>
            <a:r>
              <a:rPr sz="3600" smtClean="0"/>
              <a:t>MUZEUM BEKSIŃSKIEGO 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03238" y="2316480"/>
            <a:ext cx="5028882" cy="4922520"/>
          </a:xfrm>
        </p:spPr>
        <p:txBody>
          <a:bodyPr/>
          <a:lstStyle/>
          <a:p>
            <a:r>
              <a:rPr sz="3200" smtClean="0"/>
              <a:t>Miejska Galeria Sztuki   w Częstochowie</a:t>
            </a:r>
            <a:br>
              <a:rPr sz="3200" smtClean="0"/>
            </a:br>
            <a:r>
              <a:rPr sz="3200" smtClean="0"/>
              <a:t>Al. Najświętszej Maryi Panny 64</a:t>
            </a:r>
            <a:br>
              <a:rPr sz="3200" smtClean="0"/>
            </a:br>
            <a:r>
              <a:rPr sz="3200" smtClean="0"/>
              <a:t>42- 2</a:t>
            </a:r>
            <a:r>
              <a:rPr lang="pl-PL" sz="3200" dirty="0" smtClean="0"/>
              <a:t>17</a:t>
            </a:r>
            <a:r>
              <a:rPr sz="3200" smtClean="0"/>
              <a:t> Częstochowa</a:t>
            </a:r>
            <a:br>
              <a:rPr sz="3200" smtClean="0"/>
            </a:br>
            <a:r>
              <a:rPr sz="3200" smtClean="0"/>
              <a:t>(dawniej - pawilony Cepelii)</a:t>
            </a:r>
            <a:br>
              <a:rPr sz="3200" smtClean="0"/>
            </a:br>
            <a:r>
              <a:rPr sz="3200" smtClean="0"/>
              <a:t>tel. 34 324 </a:t>
            </a:r>
            <a:r>
              <a:rPr lang="pl-PL" sz="3200" dirty="0" smtClean="0"/>
              <a:t>6057</a:t>
            </a:r>
            <a:endParaRPr sz="3200" smtClean="0"/>
          </a:p>
          <a:p>
            <a:endParaRPr lang="pl-PL" dirty="0"/>
          </a:p>
        </p:txBody>
      </p:sp>
      <p:pic>
        <p:nvPicPr>
          <p:cNvPr id="8" name="Symbol zastępczy zawartości 7" descr="mgs_logo_zielo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2079" y="2545080"/>
            <a:ext cx="4868545" cy="36880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/>
              <a:t>OŚRODEK KULTURY FILMOWEJ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0" y="2797175"/>
            <a:ext cx="4425950" cy="2932113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432425" y="1768475"/>
            <a:ext cx="4648200" cy="5338763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20000"/>
              </a:lnSpc>
            </a:pPr>
            <a:r>
              <a:rPr lang="pl-PL" dirty="0">
                <a:latin typeface="Arial" pitchFamily="34"/>
              </a:rPr>
              <a:t>Ważną dziedziną aktywności MGS jest upowszechnianie sztuki </a:t>
            </a:r>
            <a:r>
              <a:rPr lang="pl-PL" dirty="0" smtClean="0">
                <a:latin typeface="Arial" pitchFamily="34"/>
              </a:rPr>
              <a:t>filmowej,     </a:t>
            </a:r>
            <a:r>
              <a:rPr lang="pl-PL" dirty="0">
                <a:latin typeface="Arial" pitchFamily="34"/>
              </a:rPr>
              <a:t>przez działający </a:t>
            </a:r>
            <a:r>
              <a:rPr lang="pl-PL" dirty="0" smtClean="0">
                <a:latin typeface="Arial" pitchFamily="34"/>
              </a:rPr>
              <a:t>          </a:t>
            </a:r>
            <a:r>
              <a:rPr lang="pl-PL" dirty="0">
                <a:latin typeface="Arial" pitchFamily="34"/>
              </a:rPr>
              <a:t>w strukturach Galerii         Ośrodek Kultury Filmowej       </a:t>
            </a:r>
            <a:r>
              <a:rPr lang="pl-PL" dirty="0" smtClean="0">
                <a:latin typeface="Arial" pitchFamily="34"/>
              </a:rPr>
              <a:t>           </a:t>
            </a:r>
            <a:r>
              <a:rPr lang="pl-PL" dirty="0">
                <a:latin typeface="Arial" pitchFamily="34"/>
              </a:rPr>
              <a:t>kino studyjne                     OKF ILUZJA.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 smtClean="0"/>
              <a:t> MUZEUM BEKSIŃSKIEGO</a:t>
            </a:r>
            <a:endParaRPr lang="pl-PL" sz="3600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0" y="1801813"/>
            <a:ext cx="3568700" cy="2379662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131917" y="4472132"/>
            <a:ext cx="3563938" cy="237966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4871258" y="1463675"/>
            <a:ext cx="5209367" cy="5775325"/>
          </a:xfrm>
        </p:spPr>
        <p:txBody>
          <a:bodyPr>
            <a:normAutofit/>
          </a:bodyPr>
          <a:lstStyle/>
          <a:p>
            <a:pPr lvl="0" algn="l"/>
            <a:r>
              <a:rPr lang="pl-PL" dirty="0" smtClean="0"/>
              <a:t>W strukturach MGS od 2006r. funkcjonuje Muzeum Beksińskiego. Prace tego wybitnego artysty przekazane zostały do prezentacji przez Annę i Piotra Dmochowskich – kolekcjonerów sztuki mieszkających w Paryżu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52151"/>
            <a:ext cx="3569040" cy="2379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/>
              <a:t>BEKSIŃSKI DRUGIE MUZEUM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0" y="1768475"/>
            <a:ext cx="3563938" cy="237966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54480" y="4405630"/>
            <a:ext cx="3570288" cy="237966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295900" y="1511300"/>
            <a:ext cx="4784725" cy="6048375"/>
          </a:xfrm>
        </p:spPr>
        <p:txBody>
          <a:bodyPr>
            <a:normAutofit fontScale="92500"/>
          </a:bodyPr>
          <a:lstStyle/>
          <a:p>
            <a:pPr lvl="0" algn="l"/>
            <a:r>
              <a:rPr lang="pl-PL" dirty="0" smtClean="0"/>
              <a:t> Od  </a:t>
            </a:r>
            <a:r>
              <a:rPr lang="pl-PL" dirty="0"/>
              <a:t>2016 roku w MGS prezentowana jest druga transza depozytu: 30 obrazów i 30 rysunków Mistrza. Stała wystawa dzieł Beksińskiego nosi </a:t>
            </a:r>
            <a:r>
              <a:rPr lang="pl-PL" dirty="0" smtClean="0"/>
              <a:t>tytuł: Beksiński</a:t>
            </a:r>
            <a:r>
              <a:rPr lang="pl-PL" dirty="0"/>
              <a:t>. Drugie Muzeum. Eksponowana jest w odrębnej sali </a:t>
            </a:r>
            <a:r>
              <a:rPr lang="pl-PL" dirty="0" smtClean="0"/>
              <a:t>wystawowej </a:t>
            </a:r>
            <a:r>
              <a:rPr lang="pl-PL" dirty="0"/>
              <a:t>aranżowanej w </a:t>
            </a:r>
            <a:r>
              <a:rPr lang="pl-PL" dirty="0" smtClean="0"/>
              <a:t>sposób odpowiedni </a:t>
            </a:r>
            <a:r>
              <a:rPr lang="pl-PL" dirty="0"/>
              <a:t>dla malarstwa Beksińskiego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02296"/>
            <a:ext cx="3567960" cy="238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917575"/>
          </a:xfrm>
        </p:spPr>
        <p:txBody>
          <a:bodyPr/>
          <a:lstStyle/>
          <a:p>
            <a:pPr lvl="0"/>
            <a:r>
              <a:rPr lang="pl-PL" sz="3600" dirty="0" smtClean="0"/>
              <a:t>   WYDARZENIA</a:t>
            </a:r>
            <a:endParaRPr lang="pl-PL" sz="3600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0" y="1235075"/>
            <a:ext cx="9072563" cy="6324600"/>
          </a:xfrm>
        </p:spPr>
        <p:txBody>
          <a:bodyPr/>
          <a:lstStyle/>
          <a:p>
            <a:pPr lvl="0"/>
            <a:r>
              <a:rPr lang="pl-PL" dirty="0"/>
              <a:t>W programie Miejskiej Galerii Sztuki                   poczesne miejsce zajmują wydarzenia, których podstawą są wystawy sztuk wizualnych, ale poszerzone o działania interdyscyplinarne. </a:t>
            </a:r>
            <a:r>
              <a:rPr lang="pl-PL" dirty="0" smtClean="0"/>
              <a:t>                                                    </a:t>
            </a:r>
            <a:r>
              <a:rPr lang="pl-PL" dirty="0"/>
              <a:t>Do najważniejszych można zaliczyć:            </a:t>
            </a:r>
            <a:r>
              <a:rPr lang="pl-PL" dirty="0" smtClean="0"/>
              <a:t>Triennale </a:t>
            </a:r>
            <a:r>
              <a:rPr lang="pl-PL" dirty="0"/>
              <a:t>Sztuki Sacrum,                                    </a:t>
            </a:r>
            <a:r>
              <a:rPr lang="pl-PL" dirty="0" smtClean="0"/>
              <a:t>Konkurs </a:t>
            </a:r>
            <a:r>
              <a:rPr lang="pl-PL" dirty="0"/>
              <a:t>na obraz im. Mariana Michalika,         </a:t>
            </a:r>
            <a:r>
              <a:rPr lang="pl-PL" dirty="0" smtClean="0"/>
              <a:t>Martwa </a:t>
            </a:r>
            <a:r>
              <a:rPr lang="pl-PL" dirty="0"/>
              <a:t>Natura w Fotografii,                              </a:t>
            </a:r>
            <a:r>
              <a:rPr lang="pl-PL" dirty="0" smtClean="0"/>
              <a:t>Sztuka </a:t>
            </a:r>
            <a:r>
              <a:rPr lang="pl-PL" dirty="0"/>
              <a:t>dla </a:t>
            </a:r>
            <a:r>
              <a:rPr lang="pl-PL" dirty="0" smtClean="0"/>
              <a:t>każdego,                                                 Cykl </a:t>
            </a:r>
            <a:r>
              <a:rPr lang="pl-PL" dirty="0"/>
              <a:t>spotkań </a:t>
            </a:r>
            <a:r>
              <a:rPr lang="pl-PL" dirty="0" smtClean="0"/>
              <a:t>NIEŚMIERTELNI</a:t>
            </a:r>
            <a:r>
              <a:rPr lang="pl-PL" b="1" dirty="0"/>
              <a:t>.</a:t>
            </a:r>
          </a:p>
          <a:p>
            <a:pPr lvl="0"/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09774"/>
          </a:xfrm>
        </p:spPr>
        <p:txBody>
          <a:bodyPr>
            <a:spAutoFit/>
          </a:bodyPr>
          <a:lstStyle/>
          <a:p>
            <a:pPr lvl="0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TRIENNALE </a:t>
            </a:r>
            <a:r>
              <a:rPr lang="pl-PL" sz="3600" dirty="0"/>
              <a:t>SZTUKI SACRUM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768475"/>
            <a:ext cx="3563938" cy="237966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219200" y="4420870"/>
            <a:ext cx="3563938" cy="237966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4933950" y="1539875"/>
            <a:ext cx="5146675" cy="6019800"/>
          </a:xfrm>
        </p:spPr>
        <p:txBody>
          <a:bodyPr>
            <a:normAutofit fontScale="92500"/>
          </a:bodyPr>
          <a:lstStyle/>
          <a:p>
            <a:pPr lvl="0"/>
            <a:r>
              <a:rPr lang="pl-PL" dirty="0"/>
              <a:t>Od 1991 </a:t>
            </a:r>
            <a:r>
              <a:rPr lang="pl-PL" dirty="0" smtClean="0"/>
              <a:t>roku                         </a:t>
            </a:r>
            <a:r>
              <a:rPr lang="pl-PL" dirty="0"/>
              <a:t>w Miejskiej Galerii Sztuki organizowane jest Triennale Sztuki Sacrum</a:t>
            </a:r>
            <a:r>
              <a:rPr lang="pl-PL" i="1" dirty="0"/>
              <a:t> - </a:t>
            </a:r>
            <a:r>
              <a:rPr lang="pl-PL" dirty="0"/>
              <a:t>najważniejsza impreza kulturalna </a:t>
            </a:r>
            <a:r>
              <a:rPr lang="pl-PL" dirty="0" smtClean="0"/>
              <a:t>Galerii i </a:t>
            </a:r>
            <a:r>
              <a:rPr lang="pl-PL" dirty="0"/>
              <a:t>jedna </a:t>
            </a:r>
            <a:r>
              <a:rPr lang="pl-PL" dirty="0" smtClean="0"/>
              <a:t>     z ważniejszych                       w </a:t>
            </a:r>
            <a:r>
              <a:rPr lang="pl-PL" dirty="0"/>
              <a:t>Częstochowie. Triennale przez lata zdołało sobie zapracować na miano imprezy prestiżowej, znanej  i poważanej </a:t>
            </a:r>
            <a:r>
              <a:rPr lang="pl-PL" dirty="0" smtClean="0"/>
              <a:t>            w </a:t>
            </a:r>
            <a:r>
              <a:rPr lang="pl-PL" dirty="0"/>
              <a:t>Polsce.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pl-PL" sz="3600" dirty="0"/>
              <a:t>TRIENNALE SZTUKI SACRUM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768475"/>
            <a:ext cx="3567113" cy="2379663"/>
          </a:xfr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280160" y="4369435"/>
            <a:ext cx="3535363" cy="2360613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187141" y="1524000"/>
            <a:ext cx="4893483" cy="5821363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Triennale było zawsze przeglądem  najciekawszych </a:t>
            </a:r>
            <a:r>
              <a:rPr lang="pl-PL" dirty="0" smtClean="0"/>
              <a:t>                    i </a:t>
            </a:r>
            <a:r>
              <a:rPr lang="pl-PL" dirty="0"/>
              <a:t>najważniejszych zjawisk </a:t>
            </a:r>
            <a:r>
              <a:rPr lang="pl-PL" dirty="0" smtClean="0"/>
              <a:t>    w </a:t>
            </a:r>
            <a:r>
              <a:rPr lang="pl-PL" dirty="0"/>
              <a:t>sztukach plastycznych </a:t>
            </a:r>
            <a:r>
              <a:rPr lang="pl-PL" dirty="0" smtClean="0"/>
              <a:t>                   w </a:t>
            </a:r>
            <a:r>
              <a:rPr lang="pl-PL" dirty="0"/>
              <a:t>Polsce</a:t>
            </a:r>
            <a:r>
              <a:rPr lang="pl-PL" dirty="0" smtClean="0"/>
              <a:t>,      </a:t>
            </a:r>
            <a:r>
              <a:rPr lang="pl-PL" dirty="0"/>
              <a:t>odwołujących </a:t>
            </a:r>
            <a:r>
              <a:rPr lang="pl-PL" dirty="0" smtClean="0"/>
              <a:t>                się </a:t>
            </a:r>
            <a:r>
              <a:rPr lang="pl-PL" dirty="0"/>
              <a:t>do sacrum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88938" y="0"/>
            <a:ext cx="9691687" cy="1563688"/>
          </a:xfrm>
        </p:spPr>
        <p:txBody>
          <a:bodyPr/>
          <a:lstStyle/>
          <a:p>
            <a:pPr lvl="0"/>
            <a:r>
              <a:rPr lang="pl-PL" sz="3600" dirty="0" smtClean="0"/>
              <a:t>OGÓLNOPOLSKI KONKURS DLA MŁODYCH ARTYSTÓW IMIENIA MARIANA MICHALIKA</a:t>
            </a:r>
            <a:endParaRPr lang="pl-PL" sz="3600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0" y="2046288"/>
            <a:ext cx="4427538" cy="4433887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367338" y="1562100"/>
            <a:ext cx="4713287" cy="5470525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Patronem konkursu </a:t>
            </a:r>
            <a:r>
              <a:rPr lang="pl-PL" dirty="0" smtClean="0"/>
              <a:t> jest   przedwcześnie zmarły artysta  częstochowianin, Marian Michalik.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1604"/>
            <a:ext cx="4642560" cy="465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1213</TotalTime>
  <Words>889</Words>
  <Application>Microsoft Office PowerPoint</Application>
  <PresentationFormat>Niestandardowy</PresentationFormat>
  <Paragraphs>79</Paragraphs>
  <Slides>29</Slides>
  <Notes>28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Wielkomiejski</vt:lpstr>
      <vt:lpstr> MIEJSKA GALERIA SZTUKI  W CZĘSTOCHOWIE</vt:lpstr>
      <vt:lpstr>O MIEJSKIEJ GALERII SZTUKI</vt:lpstr>
      <vt:lpstr>OŚRODEK KULTURY FILMOWEJ</vt:lpstr>
      <vt:lpstr> MUZEUM BEKSIŃSKIEGO</vt:lpstr>
      <vt:lpstr>BEKSIŃSKI DRUGIE MUZEUM</vt:lpstr>
      <vt:lpstr>   WYDARZENIA</vt:lpstr>
      <vt:lpstr> TRIENNALE SZTUKI SACRUM</vt:lpstr>
      <vt:lpstr>TRIENNALE SZTUKI SACRUM</vt:lpstr>
      <vt:lpstr>OGÓLNOPOLSKI KONKURS DLA MŁODYCH ARTYSTÓW IMIENIA MARIANA MICHALIKA</vt:lpstr>
      <vt:lpstr>   MIĘDZYNARODOWY  SALON                 „MARTWA  NATURA  W  FOTOGRAFII” </vt:lpstr>
      <vt:lpstr>     JANUSZ MIELCZAREK - FOTOGRAFIE</vt:lpstr>
      <vt:lpstr>   SZTUKA DLA KAŻDEGO</vt:lpstr>
      <vt:lpstr>    NIEŚMIERTELNI</vt:lpstr>
      <vt:lpstr>WYSTAWY SZTUK WIZUALNYCH</vt:lpstr>
      <vt:lpstr>WYSTAWY SZTUK WIZUALNYCH</vt:lpstr>
      <vt:lpstr>            WYSTAWY SZTUK WIZUALNYCH-           CHABROWSKI, SĘTOWSKI, ZEMŁA, PIĘKNY LWÓW </vt:lpstr>
      <vt:lpstr>        WYSTAWY SZTUK WIZUALNYCH             WALTOŚ, BRINCKEN, SOBOCKI, DIONIZOS </vt:lpstr>
      <vt:lpstr>  WYSTAWY SZTUK WIZUALNYCH                     EDWARD DWURNIK i ANDRZEJ FOGTT</vt:lpstr>
      <vt:lpstr>    WYSTAWY SZTUK WIZUALNYCH                            SZAYBO, OLBIŃSKI, LUBASZKA, PANEK</vt:lpstr>
      <vt:lpstr>KONCERTY</vt:lpstr>
      <vt:lpstr>OŚRODEK KULTURY FILMOWEJ</vt:lpstr>
      <vt:lpstr>OŚRODEK KULTURY FILMOWEJ</vt:lpstr>
      <vt:lpstr>OŚRODEK KULTURY FILMOWEJ  SPOTKANIA Z TWÓRCAMI KINA</vt:lpstr>
      <vt:lpstr>OŚRODEK KULTURY FILMOWEJ</vt:lpstr>
      <vt:lpstr>MIEJSKA GALERIA SZTUKI  EDUKACJA  ARTYSTYCZNA</vt:lpstr>
      <vt:lpstr>   MIEJSKA GALERIA SZTUKI        WARSZTATY KALIGRAFII</vt:lpstr>
      <vt:lpstr>  MIEJSKA GALERIA SZTUKI        KONKURSY PLASTYCZNE</vt:lpstr>
      <vt:lpstr>   OFERTA WSPÓŁPRACY Z MGS                                                                          </vt:lpstr>
      <vt:lpstr>   DZIĘKUJĘ ZA UWAGĘ I ZAPRASZAM         DO ODWIEDZENIA WYSTAW, KINA                   I  MUZEUM BEKSIŃSKIEGO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MIEJSKA GALERIA SZTUKI  W CZĘSTOCHOWIE</dc:title>
  <dc:creator>Zbigniew Jurgielewicz</dc:creator>
  <cp:lastModifiedBy>Toshiba</cp:lastModifiedBy>
  <cp:revision>112</cp:revision>
  <dcterms:created xsi:type="dcterms:W3CDTF">2019-03-21T14:16:09Z</dcterms:created>
  <dcterms:modified xsi:type="dcterms:W3CDTF">2019-04-09T13:12:40Z</dcterms:modified>
</cp:coreProperties>
</file>