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7" r:id="rId1"/>
    <p:sldMasterId id="2147484159" r:id="rId2"/>
    <p:sldMasterId id="2147484213" r:id="rId3"/>
  </p:sldMasterIdLst>
  <p:notesMasterIdLst>
    <p:notesMasterId r:id="rId19"/>
  </p:notesMasterIdLst>
  <p:sldIdLst>
    <p:sldId id="272" r:id="rId4"/>
    <p:sldId id="258" r:id="rId5"/>
    <p:sldId id="286" r:id="rId6"/>
    <p:sldId id="287" r:id="rId7"/>
    <p:sldId id="288" r:id="rId8"/>
    <p:sldId id="284" r:id="rId9"/>
    <p:sldId id="289" r:id="rId10"/>
    <p:sldId id="290" r:id="rId11"/>
    <p:sldId id="291" r:id="rId12"/>
    <p:sldId id="292" r:id="rId13"/>
    <p:sldId id="283" r:id="rId14"/>
    <p:sldId id="295" r:id="rId15"/>
    <p:sldId id="293" r:id="rId16"/>
    <p:sldId id="294" r:id="rId17"/>
    <p:sldId id="271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D04"/>
    <a:srgbClr val="A94C13"/>
    <a:srgbClr val="008000"/>
    <a:srgbClr val="261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5256F3-080B-4D6C-A278-0C0A9FD198E9}" type="datetimeFigureOut">
              <a:rPr lang="pl-PL"/>
              <a:pPr>
                <a:defRPr/>
              </a:pPr>
              <a:t>2020-06-17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76A5F5-D2AC-45FB-9035-D6B6BA6910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808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54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793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9240F-3E29-4338-AEA3-A799BD24020E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9B157-5274-4B59-B55B-75AEA521C6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331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AA6E82-3512-4AB6-B5E9-C5AE0BC6D266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8C20D-3442-4394-886C-BEADDCD686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522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FAEA4-77A9-4EDE-BCEC-B063F25CCB53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CC37D-97DB-47E0-980A-1A83E6BF70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922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664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722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384DC-BD04-46E6-9E02-0D8485BB305E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23D61-FBD8-4D37-9738-6A1CDD67B7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80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1B8A4-E526-4002-BAD8-58F65F6A8907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71D86-F8E9-4AA2-AD97-DFB439DE0A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14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BA28F-885B-4E2F-8E71-09C89BCE728B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38BF6-E150-473C-9C72-96D491191A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3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FC2BA-681A-442E-BBA6-4414EA778D79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CA0D-338A-4443-B529-3801AF54D8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5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B045C6-9CE2-41DC-884C-C691435043A7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2F582-1529-4588-B350-8B06777C9A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59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91D55-C26E-4865-84EC-5A58F8D27C02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AEB5E-E302-4E5C-9999-BA1078655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71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9EFBF-D4E8-4614-97A5-A5939EFDA4EE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A168F-763E-4AF9-A64D-4A2FB42F95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53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777A5-1BE2-4F67-B28E-32DE8C32F08F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0CAA7-8AC4-49A5-86D2-6CEAB3F1E2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22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528D3-E767-459D-982C-019612656498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22898-F5A2-47F4-834B-B597DABDF4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65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00A95-7B85-4687-B43C-93DFDC41B663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F4B2B-B57F-43A1-842B-82AF0BC07C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10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AB36A-7AAD-497B-879C-759B424D45EC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3882-2F0A-4692-89E6-3FCBC37B17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59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C7AC0-3198-4DA6-9112-E9EE180EEE7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7F406-CD92-4034-8745-4AFFF67183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13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0284C-CD12-4F35-AFD3-0B04B40ED096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8916C-BAF2-4BCA-8B24-5EFCD80F95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1572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42A6EB-F28C-41A1-B95C-1CC8DD247069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6397B-CA99-420E-B1E8-6D7152B751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781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993BD-0D97-4BC3-8174-28DAB147DB49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830ED-AEAC-4664-9F08-015B414E5B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7543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7E6426-5B61-4D77-98E7-4AAA9566B2CA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11FF3-F5A5-439D-83A9-469FE7E6AF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24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962E0-A669-48B3-9C43-A6AF311FFB8F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2EB37-C9D1-4DB8-B776-B5891C003B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902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7947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4252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2CF53-FE2D-4671-9E56-6927261E5889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1E587-F493-4768-9087-9718D4C43F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81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90760F-5B8D-4551-B92C-EF8B97296510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03DB8-07E6-43F3-9537-1D5F856923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23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DBA28F-885B-4E2F-8E71-09C89BCE728B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79438BF6-E150-473C-9C72-96D491191A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50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FC2BA-681A-442E-BBA6-4414EA778D79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CA0D-338A-4443-B529-3801AF54D8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69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91D55-C26E-4865-84EC-5A58F8D27C02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AEB5E-E302-4E5C-9999-BA1078655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30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9EFBF-D4E8-4614-97A5-A5939EFDA4EE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A168F-763E-4AF9-A64D-4A2FB42F95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21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777A5-1BE2-4F67-B28E-32DE8C32F08F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0CAA7-8AC4-49A5-86D2-6CEAB3F1E2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3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BFC0F-4AD6-489E-8A08-6AF71EA576C5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161DD-5526-4A96-809C-79733384BC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17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528D3-E767-459D-982C-019612656498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22898-F5A2-47F4-834B-B597DABDF4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64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00A95-7B85-4687-B43C-93DFDC41B663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F4B2B-B57F-43A1-842B-82AF0BC07C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50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AB36A-7AAD-497B-879C-759B424D45EC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3882-2F0A-4692-89E6-3FCBC37B17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09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C7AC0-3198-4DA6-9112-E9EE180EEE7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7F406-CD92-4034-8745-4AFFF67183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77871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7973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12260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07600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68540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032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37158F-7BFF-4AF1-BBA4-5C57B94EE60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42A10-C63C-4F03-96C0-B6ED1F6008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478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2CF53-FE2D-4671-9E56-6927261E5889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1E587-F493-4768-9087-9718D4C43F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38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90760F-5B8D-4551-B92C-EF8B97296510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03DB8-07E6-43F3-9537-1D5F856923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6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4E109-7AE2-4AF0-9842-D2647C08C166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30A1C-0539-40D4-BC47-F24932607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4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12A81-7B4E-42D2-BE18-552EFBAECAE7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2AC56-9AE4-46D9-A5BF-664040218E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9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4DC4B-C0FF-401A-AE8F-A39C16C47F69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91B3D-EF13-411F-BDF4-F8BD108992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4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63A08-AB56-446E-9057-F2F4FF0B271B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99E4A-FCD2-4562-BD58-39973148FC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1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0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  <p:sldLayoutId id="21474841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55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4FAB079-5614-488B-B069-2FE313DC334D}" type="datetimeFigureOut">
              <a:rPr lang="en-US" smtClean="0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EB60C44-B8B3-4D5E-ACB0-B7F422EEDD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2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  <p:sldLayoutId id="2147484227" r:id="rId14"/>
    <p:sldLayoutId id="2147484228" r:id="rId15"/>
    <p:sldLayoutId id="2147484229" r:id="rId16"/>
    <p:sldLayoutId id="214748423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ph.eu/Newsletter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REGIONALNA IZBA PRZEMYSŁOWO-HANDLOWA W CZĘSTOCHOWIE </a:t>
            </a:r>
            <a:r>
              <a:rPr lang="pl-PL" b="1" dirty="0">
                <a:solidFill>
                  <a:srgbClr val="261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/>
            </a:r>
            <a:br>
              <a:rPr lang="pl-PL" b="1" dirty="0">
                <a:solidFill>
                  <a:srgbClr val="261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64769" y="2472870"/>
            <a:ext cx="8825659" cy="393881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3200" b="1" dirty="0" smtClean="0">
                <a:solidFill>
                  <a:srgbClr val="261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ZWYCZAJNE SPRAWOZDAWCZO-WYBORCZE </a:t>
            </a:r>
          </a:p>
          <a:p>
            <a:pPr marL="0" indent="0" algn="ctr">
              <a:buNone/>
            </a:pPr>
            <a:r>
              <a:rPr lang="pl-PL" sz="3200" b="1" dirty="0" smtClean="0">
                <a:solidFill>
                  <a:srgbClr val="261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WALNE ZGROMADZENIE CZŁONKÓW </a:t>
            </a:r>
          </a:p>
          <a:p>
            <a:pPr marL="0" indent="0" algn="ctr">
              <a:buNone/>
            </a:pPr>
            <a:r>
              <a:rPr lang="pl-PL" sz="3200" b="1" dirty="0" smtClean="0">
                <a:solidFill>
                  <a:srgbClr val="261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RIPH W CZĘSTOCHOWIE </a:t>
            </a:r>
          </a:p>
          <a:p>
            <a:pPr algn="ctr">
              <a:buFontTx/>
              <a:buChar char="-"/>
            </a:pPr>
            <a:r>
              <a:rPr lang="pl-PL" sz="3200" b="1" dirty="0" smtClean="0">
                <a:solidFill>
                  <a:srgbClr val="261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23 CZERWCA 2020 r. </a:t>
            </a:r>
          </a:p>
          <a:p>
            <a:pPr algn="ctr">
              <a:buFontTx/>
              <a:buChar char="-"/>
            </a:pPr>
            <a:endParaRPr lang="pl-PL" sz="3200" b="1" dirty="0" smtClean="0">
              <a:solidFill>
                <a:srgbClr val="261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  <a:p>
            <a:pPr marL="0" indent="0" algn="ctr">
              <a:buNone/>
            </a:pPr>
            <a:r>
              <a:rPr lang="pl-PL" sz="6000" b="1" dirty="0" smtClean="0">
                <a:solidFill>
                  <a:srgbClr val="261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    28 LAT </a:t>
            </a:r>
            <a:r>
              <a:rPr lang="pl-PL" sz="2400" b="1" dirty="0" smtClean="0">
                <a:solidFill>
                  <a:srgbClr val="261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DZIAŁALNOŚCI IZBY NA RZECZ WSPIERANIA </a:t>
            </a:r>
            <a:br>
              <a:rPr lang="pl-PL" sz="2400" b="1" dirty="0" smtClean="0">
                <a:solidFill>
                  <a:srgbClr val="261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</a:br>
            <a:r>
              <a:rPr lang="pl-PL" sz="2400" b="1" dirty="0" smtClean="0">
                <a:solidFill>
                  <a:srgbClr val="261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 ROZWOJU PRZEDSIĘBIORCZOŚCI </a:t>
            </a:r>
          </a:p>
          <a:p>
            <a:pPr marL="0" indent="0" algn="ctr">
              <a:buNone/>
            </a:pPr>
            <a:r>
              <a:rPr lang="pl-PL" sz="3600" b="1" dirty="0" smtClean="0">
                <a:solidFill>
                  <a:srgbClr val="261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1992 – 2020 </a:t>
            </a:r>
            <a:endParaRPr lang="pl-PL" sz="3600" b="1" dirty="0">
              <a:solidFill>
                <a:srgbClr val="261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17" y="2472870"/>
            <a:ext cx="1365504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49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5" y="36576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WSPIERANIE PRZEDSIĘBIORCZOŚCI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84329" y="1022219"/>
            <a:ext cx="965777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1.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Współpraca z samorządem terytorialnym: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a) Urząd Miasta Częstochowy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b) Starostwa Powiatowe </a:t>
            </a:r>
            <a:r>
              <a:rPr lang="pl-PL" altLang="pl-PL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Subregionu Północnego woj. Śląskiego 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c) Urzędy Gmin z pięciu powiatów 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2.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Współpraca z Powiatowym Urzędem Pracy w Częstochowie </a:t>
            </a: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3. Współpraca z otoczeniem biznesu, z innymi organizacjami pracodawców: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a) podpisana umowa współpracy z Częstochowską Izbą Rzemiosła i Przedsiębiorczości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b) współpraca z BCC Loża w Częstochowie, 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c) powołanie Honorowego Członka RIPH w Częstochowie Prezesa Zarządu 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Regionalnej Organizacji Pracodawców w Częstochowie 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Pana Dariusza Jadczyka. 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4. Przystąpienie Izby do grona członków Rady Przedsiębiorców działającej </a:t>
            </a:r>
            <a:b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</a:b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przy Rzeczniku Małych i Średnich Przedsiębiorstw.  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68" y="960152"/>
            <a:ext cx="3477277" cy="2376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68" y="3941193"/>
            <a:ext cx="3401252" cy="255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2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0" y="2127690"/>
            <a:ext cx="3707313" cy="274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63595" y="289434"/>
            <a:ext cx="5293360" cy="1456267"/>
          </a:xfrm>
        </p:spPr>
        <p:txBody>
          <a:bodyPr>
            <a:normAutofit fontScale="90000"/>
          </a:bodyPr>
          <a:lstStyle/>
          <a:p>
            <a:r>
              <a:rPr lang="pl-PL" altLang="pl-PL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FIRMY RODZINNE</a:t>
            </a:r>
            <a:r>
              <a:rPr lang="pl-PL" altLang="pl-PL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pl-PL" altLang="pl-PL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520825" y="1296693"/>
            <a:ext cx="89789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Przedsiębiorczość, a zwłaszcza przedsiębiorczość rodzinna tworzy krajobraz gospodarczy naszego </a:t>
            </a:r>
            <a:r>
              <a:rPr lang="pl-PL" sz="2400" dirty="0" smtClean="0"/>
              <a:t>Miasta i Regionu.</a:t>
            </a:r>
            <a:r>
              <a:rPr lang="pl-PL" sz="2400" dirty="0"/>
              <a:t> 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0230" y="2471420"/>
            <a:ext cx="55867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altLang="pl-PL" sz="2000" b="1" dirty="0">
                <a:latin typeface="+mn-lt"/>
              </a:rPr>
              <a:t>Celem </a:t>
            </a:r>
            <a:r>
              <a:rPr lang="pl-PL" altLang="pl-PL" sz="2000" b="1" dirty="0" smtClean="0">
                <a:latin typeface="+mn-lt"/>
              </a:rPr>
              <a:t>była</a:t>
            </a:r>
            <a:r>
              <a:rPr lang="pl-PL" altLang="pl-PL" sz="2000" b="1" dirty="0" smtClean="0">
                <a:latin typeface="+mn-lt"/>
              </a:rPr>
              <a:t> </a:t>
            </a:r>
            <a:r>
              <a:rPr lang="pl-PL" altLang="pl-PL" sz="2000" b="1" dirty="0">
                <a:latin typeface="+mn-lt"/>
              </a:rPr>
              <a:t>integracja środowiska, wspieranie rozwoju firm rodzinnych oraz pomoc </a:t>
            </a:r>
            <a:r>
              <a:rPr lang="pl-PL" altLang="pl-PL" sz="2000" b="1" dirty="0" smtClean="0">
                <a:latin typeface="+mn-lt"/>
              </a:rPr>
              <a:t/>
            </a:r>
            <a:br>
              <a:rPr lang="pl-PL" altLang="pl-PL" sz="2000" b="1" dirty="0" smtClean="0">
                <a:latin typeface="+mn-lt"/>
              </a:rPr>
            </a:br>
            <a:r>
              <a:rPr lang="pl-PL" altLang="pl-PL" sz="2000" b="1" dirty="0" smtClean="0">
                <a:latin typeface="+mn-lt"/>
              </a:rPr>
              <a:t>w </a:t>
            </a:r>
            <a:r>
              <a:rPr lang="pl-PL" altLang="pl-PL" sz="2000" b="1" dirty="0">
                <a:latin typeface="+mn-lt"/>
              </a:rPr>
              <a:t>rozwiązywaniu specyficznych problemów przedsiębiorstw rodzinnych oraz wzmocnienie firm, płynne przekazanie dorobku założycieli, wykorzystywanej wiedzy w firmach rodzinnych. Organizacja cyklicznych spotkań mających na celu wymianę doświadczeń i wzajemne wsparcie firm. </a:t>
            </a:r>
          </a:p>
          <a:p>
            <a:pPr algn="just"/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429851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59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9156" y="254000"/>
            <a:ext cx="11358880" cy="97045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MONOGRAFIA 800-LECIA </a:t>
            </a:r>
            <a:br>
              <a:rPr lang="pl-PL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pl-PL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MIASTA CZĘSTOCHOWY</a:t>
            </a:r>
            <a:endParaRPr lang="pl-PL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64">
            <a:off x="7099090" y="2844765"/>
            <a:ext cx="2659939" cy="348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7">
            <a:off x="9395643" y="1745068"/>
            <a:ext cx="2394458" cy="352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5600" y="1488609"/>
            <a:ext cx="6390640" cy="4363551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pl-PL" dirty="0" smtClean="0"/>
              <a:t>Historyczne wydarzenie obejmujące wydanie pamiątkowego Albumu Monografii </a:t>
            </a:r>
            <a:r>
              <a:rPr lang="pl-PL" dirty="0" smtClean="0">
                <a:effectLst/>
              </a:rPr>
              <a:t>z </a:t>
            </a:r>
            <a:r>
              <a:rPr lang="pl-PL" dirty="0">
                <a:effectLst/>
              </a:rPr>
              <a:t>okazji obchodów 800-letniej rocznicy istnienia Miasta Częstochowy, którego celem jest zarówno prezentacja bogatych dziejów, dorobku kulturalnego i gospodarczego naszego Miasta, jak i jego oferty biznesowej</a:t>
            </a:r>
            <a:r>
              <a:rPr lang="pl-PL" dirty="0" smtClean="0">
                <a:effectLst/>
              </a:rPr>
              <a:t>.</a:t>
            </a:r>
          </a:p>
          <a:p>
            <a:pPr marL="36900" indent="0" algn="just">
              <a:buNone/>
            </a:pPr>
            <a:r>
              <a:rPr lang="pl-PL" dirty="0" smtClean="0">
                <a:effectLst/>
              </a:rPr>
              <a:t> 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Współpraca </a:t>
            </a:r>
            <a:r>
              <a:rPr lang="pl-PL" dirty="0">
                <a:effectLst/>
              </a:rPr>
              <a:t>przy opracowywaniu </a:t>
            </a:r>
            <a:r>
              <a:rPr lang="pl-PL" dirty="0" smtClean="0">
                <a:effectLst/>
              </a:rPr>
              <a:t>publikacji będzie </a:t>
            </a:r>
            <a:r>
              <a:rPr lang="pl-PL" dirty="0">
                <a:effectLst/>
              </a:rPr>
              <a:t>doskonałym uhonorowaniem Jubileuszu </a:t>
            </a:r>
            <a:r>
              <a:rPr lang="pl-PL" dirty="0" smtClean="0">
                <a:effectLst/>
              </a:rPr>
              <a:t>istnienia </a:t>
            </a:r>
            <a:r>
              <a:rPr lang="pl-PL" dirty="0">
                <a:effectLst/>
              </a:rPr>
              <a:t>Miasta Częstochowy </a:t>
            </a:r>
            <a:r>
              <a:rPr lang="pl-PL" dirty="0" smtClean="0">
                <a:effectLst/>
              </a:rPr>
              <a:t>i przyczynimy </a:t>
            </a:r>
            <a:r>
              <a:rPr lang="pl-PL" dirty="0">
                <a:effectLst/>
              </a:rPr>
              <a:t>się do </a:t>
            </a:r>
            <a:r>
              <a:rPr lang="pl-PL" dirty="0" smtClean="0">
                <a:effectLst/>
              </a:rPr>
              <a:t>upamiętnienia dziejów ku pożytkowi </a:t>
            </a:r>
            <a:r>
              <a:rPr lang="pl-PL" dirty="0">
                <a:effectLst/>
              </a:rPr>
              <a:t>wizerunku i rozwoju naszego miasta.</a:t>
            </a:r>
          </a:p>
          <a:p>
            <a:pPr marL="36900" indent="0" algn="just">
              <a:buNone/>
            </a:pPr>
            <a:endParaRPr lang="pl-PL" dirty="0">
              <a:effectLst/>
            </a:endParaRP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241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1520" y="243840"/>
            <a:ext cx="10982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 indent="0" algn="ctr">
              <a:buNone/>
            </a:pPr>
            <a:r>
              <a: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SĄD ARBITRAŻOWY PRZY RIPH W CZĘSTOCHOWIE</a:t>
            </a:r>
          </a:p>
          <a:p>
            <a:pPr marL="36900" indent="0">
              <a:buNone/>
            </a:pPr>
            <a:r>
              <a:rPr lang="pl-PL" dirty="0"/>
              <a:t> </a:t>
            </a:r>
          </a:p>
          <a:p>
            <a:pPr marL="36900" indent="0" algn="just">
              <a:buNone/>
            </a:pPr>
            <a:r>
              <a:rPr lang="pl-PL" dirty="0">
                <a:latin typeface="+mn-lt"/>
              </a:rPr>
              <a:t>Sąd Arbitrażowy został powołany do rozstrzygania </a:t>
            </a:r>
            <a:r>
              <a:rPr lang="pl-PL" dirty="0" smtClean="0">
                <a:latin typeface="+mn-lt"/>
              </a:rPr>
              <a:t>różnorodnych sporów m.in. o </a:t>
            </a:r>
            <a:r>
              <a:rPr lang="pl-PL" dirty="0">
                <a:latin typeface="+mn-lt"/>
              </a:rPr>
              <a:t>charakterze </a:t>
            </a:r>
            <a:r>
              <a:rPr lang="pl-PL" dirty="0" smtClean="0">
                <a:latin typeface="+mn-lt"/>
              </a:rPr>
              <a:t>majątkowym, strukturalnym </a:t>
            </a:r>
            <a:r>
              <a:rPr lang="pl-PL" dirty="0">
                <a:latin typeface="+mn-lt"/>
              </a:rPr>
              <a:t>powstałych pomiędzy stronami. Zaletą sądownictwa arbitrażowego jest przede wszystkim </a:t>
            </a:r>
            <a:r>
              <a:rPr lang="pl-PL" dirty="0" smtClean="0">
                <a:latin typeface="+mn-lt"/>
              </a:rPr>
              <a:t>szybkość </a:t>
            </a:r>
            <a:r>
              <a:rPr lang="pl-PL" dirty="0">
                <a:latin typeface="+mn-lt"/>
              </a:rPr>
              <a:t>postępowania i oszczędność pieniędzy, a moc prawna wydawanych wyroków jest równa wyrokom sądu powszechnego.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731520" y="2067898"/>
            <a:ext cx="10881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00" indent="0" algn="ctr">
              <a:buNone/>
            </a:pPr>
            <a:r>
              <a: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ZESPÓŁ RZECZOZNAWCÓW</a:t>
            </a:r>
          </a:p>
          <a:p>
            <a:pPr marL="36900" indent="0">
              <a:buNone/>
            </a:pPr>
            <a:r>
              <a:rPr lang="pl-PL" dirty="0"/>
              <a:t> </a:t>
            </a:r>
          </a:p>
          <a:p>
            <a:pPr marL="36900" indent="0" algn="just">
              <a:buNone/>
            </a:pPr>
            <a:r>
              <a:rPr lang="pl-PL" dirty="0">
                <a:latin typeface="+mn-lt"/>
              </a:rPr>
              <a:t>Zespół Rzeczoznawców jest przygotowany do wydawania opinii w zakresie aspektów technicznych, handlowych i prawnych w odniesieniu do problematyki gospodarczej, z uwzględnieniem obowiązujących przepisów prawa i zasad współżycia społecznego.</a:t>
            </a:r>
          </a:p>
        </p:txBody>
      </p:sp>
      <p:sp>
        <p:nvSpPr>
          <p:cNvPr id="6" name="Prostokąt 5"/>
          <p:cNvSpPr/>
          <p:nvPr/>
        </p:nvSpPr>
        <p:spPr>
          <a:xfrm>
            <a:off x="894080" y="4304159"/>
            <a:ext cx="1071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00" indent="0" algn="ctr">
              <a:buNone/>
            </a:pPr>
            <a:r>
              <a: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NEWSLETTER GOSPODARCZY</a:t>
            </a:r>
          </a:p>
          <a:p>
            <a:pPr marL="36900" indent="0">
              <a:buNone/>
            </a:pPr>
            <a:r>
              <a:rPr lang="pl-PL" b="1" dirty="0"/>
              <a:t> </a:t>
            </a:r>
            <a:endParaRPr lang="pl-PL" dirty="0"/>
          </a:p>
          <a:p>
            <a:pPr marL="36900" indent="0" algn="just">
              <a:buNone/>
            </a:pPr>
            <a:r>
              <a:rPr lang="pl-PL" dirty="0">
                <a:latin typeface="+mn-lt"/>
              </a:rPr>
              <a:t>Cotygodniowy nośnik informacji związanych z działalnością Izby, jak również informator o bieżących wydarzeniach, konferencjach, seminariach, czy podjętych inicjatywach RIPH w Częstochowie oraz przez instytucje, przedsiębiorstwa aktywnie współpracujące z naszą Izbą. Źródło informacji dla wszystkich przedsiębiorców i nie tylko ! Nowa formuła </a:t>
            </a:r>
            <a:r>
              <a:rPr lang="pl-PL" dirty="0" err="1">
                <a:latin typeface="+mn-lt"/>
              </a:rPr>
              <a:t>Newslettera</a:t>
            </a:r>
            <a:r>
              <a:rPr lang="pl-PL" dirty="0">
                <a:latin typeface="+mn-lt"/>
              </a:rPr>
              <a:t> dostępna na stronie </a:t>
            </a:r>
            <a:r>
              <a:rPr lang="pl-PL" dirty="0" smtClean="0">
                <a:latin typeface="+mn-lt"/>
                <a:hlinkClick r:id="rId2"/>
              </a:rPr>
              <a:t>www.riph.eu/Newsletter</a:t>
            </a:r>
            <a:r>
              <a:rPr lang="pl-PL" dirty="0" smtClean="0">
                <a:latin typeface="+mn-lt"/>
              </a:rPr>
              <a:t> 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94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4519" y="-101600"/>
            <a:ext cx="10353762" cy="970450"/>
          </a:xfrm>
        </p:spPr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PODZIĘKOWANIA</a:t>
            </a:r>
            <a:endParaRPr lang="pl-PL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880" y="3185330"/>
            <a:ext cx="9022080" cy="3449150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b="1" dirty="0" smtClean="0">
                <a:solidFill>
                  <a:srgbClr val="FFC000"/>
                </a:solidFill>
                <a:cs typeface="Aharoni" panose="02010803020104030203" pitchFamily="2" charset="-79"/>
              </a:rPr>
              <a:t>Zarządowi </a:t>
            </a:r>
            <a:r>
              <a:rPr lang="pl-PL" sz="1700" b="1" dirty="0">
                <a:solidFill>
                  <a:srgbClr val="FFC000"/>
                </a:solidFill>
                <a:cs typeface="Aharoni" panose="02010803020104030203" pitchFamily="2" charset="-79"/>
              </a:rPr>
              <a:t>RIPH w Częstochowie </a:t>
            </a:r>
            <a:r>
              <a:rPr lang="pl-PL" sz="1700" dirty="0">
                <a:solidFill>
                  <a:schemeClr val="tx1"/>
                </a:solidFill>
                <a:cs typeface="Aharoni" panose="02010803020104030203" pitchFamily="2" charset="-79"/>
              </a:rPr>
              <a:t>w </a:t>
            </a:r>
            <a:r>
              <a:rPr lang="pl-PL" sz="1700" dirty="0" smtClean="0">
                <a:solidFill>
                  <a:schemeClr val="tx1"/>
                </a:solidFill>
                <a:cs typeface="Aharoni" panose="02010803020104030203" pitchFamily="2" charset="-79"/>
              </a:rPr>
              <a:t>osobach: </a:t>
            </a:r>
            <a:r>
              <a:rPr lang="pl-PL" sz="1700" dirty="0">
                <a:solidFill>
                  <a:schemeClr val="tx1"/>
                </a:solidFill>
                <a:cs typeface="Aharoni" panose="02010803020104030203" pitchFamily="2" charset="-79"/>
              </a:rPr>
              <a:t>Prezesa Zarządu </a:t>
            </a:r>
            <a:r>
              <a:rPr lang="pl-PL" sz="1700" dirty="0" smtClean="0">
                <a:solidFill>
                  <a:schemeClr val="tx1"/>
                </a:solidFill>
                <a:cs typeface="Aharoni" panose="02010803020104030203" pitchFamily="2" charset="-79"/>
              </a:rPr>
              <a:t>Andrzeja Broniewskiego, </a:t>
            </a:r>
            <a:r>
              <a:rPr lang="pl-PL" sz="1700" dirty="0">
                <a:solidFill>
                  <a:schemeClr val="tx1"/>
                </a:solidFill>
                <a:cs typeface="Aharoni" panose="02010803020104030203" pitchFamily="2" charset="-79"/>
              </a:rPr>
              <a:t>Członkom Zarządu </a:t>
            </a:r>
            <a:r>
              <a:rPr lang="pl-PL" sz="1700" dirty="0" smtClean="0">
                <a:solidFill>
                  <a:schemeClr val="tx1"/>
                </a:solidFill>
                <a:cs typeface="Aharoni" panose="02010803020104030203" pitchFamily="2" charset="-79"/>
              </a:rPr>
              <a:t>Marii Widera, Jerzemu Nowakowskiemu, Arturowi Siwkowi;</a:t>
            </a:r>
            <a:endParaRPr lang="pl-PL" sz="17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b="1" dirty="0">
                <a:solidFill>
                  <a:srgbClr val="FFC000"/>
                </a:solidFill>
                <a:cs typeface="Aharoni" panose="02010803020104030203" pitchFamily="2" charset="-79"/>
              </a:rPr>
              <a:t>Członkom Rady </a:t>
            </a:r>
            <a:r>
              <a:rPr lang="pl-PL" sz="1700" b="1" dirty="0" smtClean="0">
                <a:solidFill>
                  <a:srgbClr val="FFC000"/>
                </a:solidFill>
                <a:cs typeface="Aharoni" panose="02010803020104030203" pitchFamily="2" charset="-79"/>
              </a:rPr>
              <a:t>i Komisji Rewizyjnej RIPH </a:t>
            </a:r>
            <a:r>
              <a:rPr lang="pl-PL" sz="1700" b="1" dirty="0">
                <a:solidFill>
                  <a:srgbClr val="FFC000"/>
                </a:solidFill>
                <a:cs typeface="Aharoni" panose="02010803020104030203" pitchFamily="2" charset="-79"/>
              </a:rPr>
              <a:t>w Częstochowie </a:t>
            </a:r>
            <a:r>
              <a:rPr lang="pl-PL" sz="1700" dirty="0">
                <a:solidFill>
                  <a:schemeClr val="tx1"/>
                </a:solidFill>
                <a:cs typeface="Aharoni" panose="02010803020104030203" pitchFamily="2" charset="-79"/>
              </a:rPr>
              <a:t>w osobach: </a:t>
            </a:r>
            <a:r>
              <a:rPr lang="pl-PL" sz="1700" dirty="0" smtClean="0">
                <a:solidFill>
                  <a:schemeClr val="tx1"/>
                </a:solidFill>
                <a:cs typeface="Aharoni" panose="02010803020104030203" pitchFamily="2" charset="-79"/>
              </a:rPr>
              <a:t>Grażyna </a:t>
            </a:r>
            <a:r>
              <a:rPr lang="pl-PL" sz="1700" dirty="0">
                <a:solidFill>
                  <a:schemeClr val="tx1"/>
                </a:solidFill>
                <a:cs typeface="Aharoni" panose="02010803020104030203" pitchFamily="2" charset="-79"/>
              </a:rPr>
              <a:t>Łuszczyk, Dorota Polak, Joanna Okularczyk, Marek Kubara, Marek </a:t>
            </a:r>
            <a:r>
              <a:rPr lang="pl-PL" sz="1700" dirty="0" err="1">
                <a:solidFill>
                  <a:schemeClr val="tx1"/>
                </a:solidFill>
                <a:cs typeface="Aharoni" panose="02010803020104030203" pitchFamily="2" charset="-79"/>
              </a:rPr>
              <a:t>Wachelka</a:t>
            </a:r>
            <a:r>
              <a:rPr lang="pl-PL" sz="1700" dirty="0">
                <a:solidFill>
                  <a:schemeClr val="tx1"/>
                </a:solidFill>
                <a:cs typeface="Aharoni" panose="02010803020104030203" pitchFamily="2" charset="-79"/>
              </a:rPr>
              <a:t>, Piotr Górnik, Artur Gacek, Karol </a:t>
            </a:r>
            <a:r>
              <a:rPr lang="pl-PL" sz="1700" dirty="0" err="1">
                <a:solidFill>
                  <a:schemeClr val="tx1"/>
                </a:solidFill>
                <a:cs typeface="Aharoni" panose="02010803020104030203" pitchFamily="2" charset="-79"/>
              </a:rPr>
              <a:t>Pilchowiec</a:t>
            </a:r>
            <a:r>
              <a:rPr lang="pl-PL" sz="1700" dirty="0">
                <a:solidFill>
                  <a:schemeClr val="tx1"/>
                </a:solidFill>
                <a:cs typeface="Aharoni" panose="02010803020104030203" pitchFamily="2" charset="-79"/>
              </a:rPr>
              <a:t>, Dawid Świtoń, Andrzej Pluta, Janusz Stępień, Jan Wieczorek, Ryszard Mysłek, Tomasz </a:t>
            </a:r>
            <a:r>
              <a:rPr lang="pl-PL" sz="1700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Brymora</a:t>
            </a:r>
            <a:r>
              <a:rPr lang="pl-PL" sz="1700" dirty="0">
                <a:solidFill>
                  <a:schemeClr val="tx1"/>
                </a:solidFill>
                <a:cs typeface="Aharoni" panose="02010803020104030203" pitchFamily="2" charset="-79"/>
              </a:rPr>
              <a:t>,</a:t>
            </a:r>
            <a:r>
              <a:rPr lang="pl-PL" sz="1700" dirty="0" smtClean="0">
                <a:solidFill>
                  <a:schemeClr val="tx1"/>
                </a:solidFill>
                <a:cs typeface="Aharoni" panose="02010803020104030203" pitchFamily="2" charset="-79"/>
              </a:rPr>
              <a:t> Mariusz Włodarczyk, Mariusz Barski;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b="1" dirty="0">
                <a:solidFill>
                  <a:srgbClr val="FFC000"/>
                </a:solidFill>
                <a:effectLst/>
              </a:rPr>
              <a:t>Głównym Księgowym Izby </a:t>
            </a:r>
            <a:r>
              <a:rPr lang="pl-PL" sz="1700" dirty="0" smtClean="0">
                <a:effectLst/>
              </a:rPr>
              <a:t>Państwu Teresie i </a:t>
            </a:r>
            <a:r>
              <a:rPr lang="pl-PL" sz="1700" dirty="0">
                <a:effectLst/>
              </a:rPr>
              <a:t>Andrzejowi </a:t>
            </a:r>
            <a:r>
              <a:rPr lang="pl-PL" sz="1700" dirty="0" smtClean="0">
                <a:effectLst/>
              </a:rPr>
              <a:t>Królica, </a:t>
            </a:r>
            <a:r>
              <a:rPr lang="pl-PL" sz="1700" dirty="0">
                <a:effectLst/>
              </a:rPr>
              <a:t>za wkład pracy w ciągu całej kadencji. </a:t>
            </a:r>
            <a:endParaRPr lang="pl-PL" sz="17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marL="36900" indent="0" algn="just">
              <a:buNone/>
            </a:pPr>
            <a:r>
              <a:rPr lang="pl-PL" sz="1700" dirty="0">
                <a:effectLst/>
              </a:rPr>
              <a:t>Dziękuję również </a:t>
            </a:r>
            <a:r>
              <a:rPr lang="pl-PL" sz="1700" dirty="0" smtClean="0">
                <a:effectLst/>
              </a:rPr>
              <a:t>wszystkim za wspólne </a:t>
            </a:r>
            <a:r>
              <a:rPr lang="pl-PL" sz="1700" dirty="0">
                <a:effectLst/>
              </a:rPr>
              <a:t>działania i wsparcie w realizacji statutowych zadań Izby. </a:t>
            </a:r>
            <a:r>
              <a:rPr lang="pl-PL" sz="1700" dirty="0" smtClean="0">
                <a:effectLst/>
              </a:rPr>
              <a:t> </a:t>
            </a:r>
          </a:p>
          <a:p>
            <a:pPr marL="36900" indent="0" algn="just">
              <a:buNone/>
            </a:pPr>
            <a:r>
              <a:rPr lang="pl-PL" sz="1700" dirty="0" smtClean="0">
                <a:effectLst/>
              </a:rPr>
              <a:t>Podziękowania </a:t>
            </a:r>
            <a:r>
              <a:rPr lang="pl-PL" sz="1700" dirty="0">
                <a:effectLst/>
              </a:rPr>
              <a:t>składam również </a:t>
            </a:r>
            <a:r>
              <a:rPr lang="pl-PL" sz="1700" b="1" dirty="0">
                <a:solidFill>
                  <a:srgbClr val="FFC000"/>
                </a:solidFill>
                <a:effectLst/>
              </a:rPr>
              <a:t>Paniom z </a:t>
            </a:r>
            <a:r>
              <a:rPr lang="pl-PL" sz="1700" b="1" dirty="0" smtClean="0">
                <a:solidFill>
                  <a:srgbClr val="FFC000"/>
                </a:solidFill>
                <a:effectLst/>
              </a:rPr>
              <a:t>biura Izby</a:t>
            </a:r>
            <a:r>
              <a:rPr lang="pl-PL" sz="1700" dirty="0" smtClean="0">
                <a:effectLst/>
              </a:rPr>
              <a:t>: Dyrektor Biura Pani </a:t>
            </a:r>
            <a:r>
              <a:rPr lang="pl-PL" sz="1700" dirty="0">
                <a:effectLst/>
              </a:rPr>
              <a:t>Monice Wawrzyniak-</a:t>
            </a:r>
            <a:r>
              <a:rPr lang="pl-PL" sz="1700" dirty="0" err="1">
                <a:effectLst/>
              </a:rPr>
              <a:t>Czaińskiej</a:t>
            </a:r>
            <a:r>
              <a:rPr lang="pl-PL" sz="1700" dirty="0">
                <a:effectLst/>
              </a:rPr>
              <a:t>, </a:t>
            </a:r>
            <a:r>
              <a:rPr lang="pl-PL" sz="1700" dirty="0" smtClean="0">
                <a:effectLst/>
              </a:rPr>
              <a:t>Pani </a:t>
            </a:r>
            <a:r>
              <a:rPr lang="pl-PL" sz="1700" dirty="0">
                <a:effectLst/>
              </a:rPr>
              <a:t>Marcie </a:t>
            </a:r>
            <a:r>
              <a:rPr lang="pl-PL" sz="1700" dirty="0" smtClean="0">
                <a:effectLst/>
              </a:rPr>
              <a:t>Kruplin</a:t>
            </a:r>
            <a:r>
              <a:rPr lang="pl-PL" sz="1700" dirty="0">
                <a:effectLst/>
              </a:rPr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081867"/>
            <a:ext cx="2664460" cy="355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182880" y="558099"/>
            <a:ext cx="118770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00" indent="0" algn="just">
              <a:buNone/>
            </a:pPr>
            <a:r>
              <a:rPr lang="pl-PL" sz="1600" dirty="0" smtClean="0">
                <a:latin typeface="+mn-lt"/>
              </a:rPr>
              <a:t>Szanowne </a:t>
            </a:r>
            <a:r>
              <a:rPr lang="pl-PL" sz="1600" dirty="0">
                <a:latin typeface="+mn-lt"/>
              </a:rPr>
              <a:t>Koleżanki</a:t>
            </a:r>
            <a:r>
              <a:rPr lang="pl-PL" sz="1600" dirty="0" smtClean="0">
                <a:latin typeface="+mn-lt"/>
              </a:rPr>
              <a:t>, Szanowni Koledzy,</a:t>
            </a:r>
          </a:p>
          <a:p>
            <a:pPr marL="36900" indent="0" algn="just">
              <a:buNone/>
            </a:pPr>
            <a:endParaRPr lang="pl-PL" sz="1600" dirty="0">
              <a:latin typeface="+mn-lt"/>
            </a:endParaRPr>
          </a:p>
          <a:p>
            <a:pPr marL="36900" indent="0" algn="just">
              <a:buNone/>
            </a:pPr>
            <a:r>
              <a:rPr lang="pl-PL" sz="1400" dirty="0">
                <a:latin typeface="+mn-lt"/>
              </a:rPr>
              <a:t>na zakończenie pragnę złożyć serdeczne podziękowania wszystkim Członkom Rady, Zarządu </a:t>
            </a:r>
            <a:r>
              <a:rPr lang="pl-PL" sz="1400" dirty="0" smtClean="0">
                <a:latin typeface="+mn-lt"/>
              </a:rPr>
              <a:t>i </a:t>
            </a:r>
            <a:r>
              <a:rPr lang="pl-PL" sz="1400" dirty="0">
                <a:latin typeface="+mn-lt"/>
              </a:rPr>
              <a:t>Komisji Rewizyjnej RIPH </a:t>
            </a:r>
            <a:r>
              <a:rPr lang="pl-PL" sz="1400" dirty="0" smtClean="0">
                <a:latin typeface="+mn-lt"/>
              </a:rPr>
              <a:t>w Częstochowie, wszystkim Członkom Izby, wszystkim którzy w sposób kreatywny działali wraz z Izbą w całym okresie czteroletniej kadencji. Dziękuję również wszystkim, </a:t>
            </a:r>
            <a:r>
              <a:rPr lang="pl-PL" sz="1400" dirty="0">
                <a:latin typeface="+mn-lt"/>
              </a:rPr>
              <a:t>którzy tworzyli historię i tradycję </a:t>
            </a:r>
            <a:r>
              <a:rPr lang="pl-PL" sz="1400" dirty="0" smtClean="0">
                <a:latin typeface="+mn-lt"/>
              </a:rPr>
              <a:t>Izby stanowiąc samorząd gospodarczy. </a:t>
            </a:r>
            <a:r>
              <a:rPr lang="pl-PL" sz="1400" dirty="0">
                <a:latin typeface="+mn-lt"/>
              </a:rPr>
              <a:t>Korzystając z tego dorobku mogliśmy kontynuować </a:t>
            </a:r>
            <a:r>
              <a:rPr lang="pl-PL" sz="1400" dirty="0" smtClean="0">
                <a:latin typeface="+mn-lt"/>
              </a:rPr>
              <a:t>i </a:t>
            </a:r>
            <a:r>
              <a:rPr lang="pl-PL" sz="1400" dirty="0">
                <a:latin typeface="+mn-lt"/>
              </a:rPr>
              <a:t>rozwijać te zadania, które dzisiaj stanowią o wysokiej społecznej pozycji naszej Izby. W tym czasie nasza Izba pełniła szczególną misję na rzecz rozwoju samorządu gospodarczego, przede wszystkim podejmując działania zmierzające do polepszenia warunków rozwoju lokalnej przedsiębiorczości, wzrostu zatrudnienia, jak również w swoich działaniach dążyła do wprowadzenia ułatwień </a:t>
            </a:r>
            <a:r>
              <a:rPr lang="pl-PL" sz="1400" dirty="0" smtClean="0">
                <a:latin typeface="+mn-lt"/>
              </a:rPr>
              <a:t>i </a:t>
            </a:r>
            <a:r>
              <a:rPr lang="pl-PL" sz="1400" dirty="0">
                <a:latin typeface="+mn-lt"/>
              </a:rPr>
              <a:t>warunków korzystnych dla przedsiębiorców prowadzących działalność gospodarczą. </a:t>
            </a:r>
            <a:r>
              <a:rPr lang="pl-PL" sz="1400" dirty="0" smtClean="0">
                <a:latin typeface="+mn-lt"/>
              </a:rPr>
              <a:t>Ze szczególną troską o wysoko zaawansowaną współpracę z samorządem terytorialnym Miasta, Starostwa, instytucji otoczenia biznesu o jak najlepsze możliwości współpracy w rozwoju przedsiębiorczości. Serdeczne </a:t>
            </a:r>
            <a:r>
              <a:rPr lang="pl-PL" sz="1400" dirty="0">
                <a:latin typeface="+mn-lt"/>
              </a:rPr>
              <a:t>słowa podziękowań kieruję w stronę każdego z Członków Rady, Zarządu </a:t>
            </a:r>
            <a:r>
              <a:rPr lang="pl-PL" sz="1400" dirty="0" smtClean="0">
                <a:latin typeface="+mn-lt"/>
              </a:rPr>
              <a:t>i </a:t>
            </a:r>
            <a:r>
              <a:rPr lang="pl-PL" sz="1400" dirty="0">
                <a:latin typeface="+mn-lt"/>
              </a:rPr>
              <a:t>Komisji Rewizyjnej. Dziękuję za Państwa zaangażowanie oraz aktywność:</a:t>
            </a:r>
          </a:p>
        </p:txBody>
      </p:sp>
    </p:spTree>
    <p:extLst>
      <p:ext uri="{BB962C8B-B14F-4D97-AF65-F5344CB8AC3E}">
        <p14:creationId xmlns:p14="http://schemas.microsoft.com/office/powerpoint/2010/main" val="16667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7" y="5537200"/>
            <a:ext cx="2714216" cy="110414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229213" y="5388869"/>
            <a:ext cx="3962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ZAPRASZAMY DO WSPÓŁPRACY</a:t>
            </a:r>
          </a:p>
          <a:p>
            <a:pPr algn="r"/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AL. NMP 24 LOK. 5; </a:t>
            </a:r>
          </a:p>
          <a:p>
            <a:pPr algn="r"/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42-202 CZĘSTOCHOWA</a:t>
            </a:r>
          </a:p>
          <a:p>
            <a:pPr algn="r"/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tel. 34 344 82 58</a:t>
            </a:r>
          </a:p>
          <a:p>
            <a:pPr algn="r"/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e-mail: izba@riph.eu; biuro@riph.eu</a:t>
            </a:r>
          </a:p>
          <a:p>
            <a:pPr algn="r"/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www.riph.eu </a:t>
            </a:r>
            <a:endParaRPr lang="pl-PL" sz="14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56605" y="2296885"/>
            <a:ext cx="745671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RAZEM BĘDZIEMY ŚWIĘTOWAĆ </a:t>
            </a:r>
          </a:p>
          <a:p>
            <a:pPr algn="ctr" eaLnBrk="1" hangingPunct="1"/>
            <a:r>
              <a:rPr lang="pl-PL" altLang="pl-PL" sz="2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800-lecie Miasta Częstochowy i </a:t>
            </a:r>
          </a:p>
          <a:p>
            <a:pPr algn="ctr" eaLnBrk="1" hangingPunct="1"/>
            <a:r>
              <a:rPr lang="pl-PL" altLang="pl-PL" sz="2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20-lecie Konkursu „Jurajski Produkt Roku”</a:t>
            </a:r>
          </a:p>
          <a:p>
            <a:pPr algn="ctr" eaLnBrk="1" hangingPunct="1"/>
            <a:endParaRPr lang="pl-PL" altLang="pl-PL" sz="2600" b="1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haroni" panose="02010803020104030203" pitchFamily="2" charset="-79"/>
            </a:endParaRPr>
          </a:p>
          <a:p>
            <a:pPr algn="ctr" eaLnBrk="1" hangingPunct="1"/>
            <a:r>
              <a:rPr lang="pl-PL" altLang="pl-PL" sz="2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DOŁĄCZ </a:t>
            </a:r>
            <a:r>
              <a:rPr lang="pl-PL" altLang="pl-PL" sz="26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DO NAS JUŻ DZIŚ.</a:t>
            </a:r>
          </a:p>
          <a:p>
            <a:pPr algn="ctr" eaLnBrk="1" hangingPunct="1"/>
            <a:r>
              <a:rPr lang="pl-PL" altLang="pl-PL" sz="26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RAZEM MOŻEMY WIĘCEJ ! 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40361" y="589895"/>
            <a:ext cx="68892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haroni" panose="02010803020104030203" pitchFamily="2" charset="-79"/>
              </a:rPr>
              <a:t>Wspólnie budujmy przyszłość naszej Izby, naszych firm, Częstochowy </a:t>
            </a:r>
            <a:br>
              <a:rPr lang="pl-PL" alt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haroni" panose="02010803020104030203" pitchFamily="2" charset="-79"/>
              </a:rPr>
            </a:br>
            <a:r>
              <a:rPr lang="pl-PL" alt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haroni" panose="02010803020104030203" pitchFamily="2" charset="-79"/>
              </a:rPr>
              <a:t>i subregionu !</a:t>
            </a:r>
            <a:endParaRPr lang="pl-PL" alt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68" y="5467311"/>
            <a:ext cx="1429266" cy="122811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09" y="5388869"/>
            <a:ext cx="3379471" cy="112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6239" y="320816"/>
            <a:ext cx="1143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b="1" dirty="0">
                <a:latin typeface="+mn-lt"/>
              </a:rPr>
              <a:t>Głównym celem od początku kadencji Rady RIPH w Częstochowie była realizacja </a:t>
            </a:r>
            <a:r>
              <a:rPr lang="pl-PL" sz="2200" b="1" dirty="0" smtClean="0">
                <a:latin typeface="+mn-lt"/>
              </a:rPr>
              <a:t/>
            </a:r>
            <a:br>
              <a:rPr lang="pl-PL" sz="2200" b="1" dirty="0" smtClean="0">
                <a:latin typeface="+mn-lt"/>
              </a:rPr>
            </a:br>
            <a:r>
              <a:rPr lang="pl-PL" sz="2200" b="1" dirty="0" smtClean="0">
                <a:latin typeface="+mn-lt"/>
              </a:rPr>
              <a:t>w </a:t>
            </a:r>
            <a:r>
              <a:rPr lang="pl-PL" sz="2200" b="1" dirty="0">
                <a:latin typeface="+mn-lt"/>
              </a:rPr>
              <a:t>imieniu środowiska przedsiębiorców statutowych zadań Izby, które mogły wesprzeć środowisko gospodarcze, budować markę Izby, tworzyć partnerską współpracę z samorządem terytorialnym, z uczelniami częstochowskimi, </a:t>
            </a:r>
            <a:r>
              <a:rPr lang="pl-PL" sz="2200" b="1" dirty="0" smtClean="0">
                <a:latin typeface="+mn-lt"/>
              </a:rPr>
              <a:t>z </a:t>
            </a:r>
            <a:r>
              <a:rPr lang="pl-PL" sz="2200" b="1" dirty="0">
                <a:latin typeface="+mn-lt"/>
              </a:rPr>
              <a:t>otoczeniem biznesu. Wartością nadrzędną </a:t>
            </a:r>
            <a:r>
              <a:rPr lang="pl-PL" sz="2200" b="1" dirty="0" smtClean="0">
                <a:latin typeface="+mn-lt"/>
              </a:rPr>
              <a:t/>
            </a:r>
            <a:br>
              <a:rPr lang="pl-PL" sz="2200" b="1" dirty="0" smtClean="0">
                <a:latin typeface="+mn-lt"/>
              </a:rPr>
            </a:br>
            <a:r>
              <a:rPr lang="pl-PL" sz="2200" b="1" dirty="0" smtClean="0">
                <a:latin typeface="+mn-lt"/>
              </a:rPr>
              <a:t>w </a:t>
            </a:r>
            <a:r>
              <a:rPr lang="pl-PL" sz="2200" b="1" dirty="0">
                <a:latin typeface="+mn-lt"/>
              </a:rPr>
              <a:t>codziennym realizowaniu tematów była troska o dobro środowiska izbowego, przedsiębiorców, którzy zaufali Izbie </a:t>
            </a:r>
            <a:r>
              <a:rPr lang="pl-PL" sz="2200" b="1" dirty="0" smtClean="0">
                <a:latin typeface="+mn-lt"/>
              </a:rPr>
              <a:t>i </a:t>
            </a:r>
            <a:r>
              <a:rPr lang="pl-PL" sz="2200" b="1" dirty="0">
                <a:latin typeface="+mn-lt"/>
              </a:rPr>
              <a:t>oczekiwali wymiernych efektów. W tym okresie udało nam się zrealizować następujące zadania. 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560320" y="3453344"/>
            <a:ext cx="6949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800" b="1" spc="5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haroni" panose="02010803020104030203" pitchFamily="2" charset="-79"/>
              </a:rPr>
              <a:t>NASZĄ MISJĄ JEST REALIZACJA WSPÓŁPRACY NA PŁASZCZYŹNIE 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4680" y="4800768"/>
            <a:ext cx="10993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haroni" panose="02010803020104030203" pitchFamily="2" charset="-79"/>
              </a:rPr>
              <a:t>BIZNES           NAUKA            SAMORZĄD</a:t>
            </a:r>
            <a:endParaRPr lang="pl-PL" altLang="pl-PL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8" name="Strzałka w lewo i prawo 7"/>
          <p:cNvSpPr/>
          <p:nvPr/>
        </p:nvSpPr>
        <p:spPr>
          <a:xfrm>
            <a:off x="3515360" y="4970918"/>
            <a:ext cx="914400" cy="30480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lewo i prawo 8"/>
          <p:cNvSpPr/>
          <p:nvPr/>
        </p:nvSpPr>
        <p:spPr>
          <a:xfrm>
            <a:off x="6647179" y="4973596"/>
            <a:ext cx="914400" cy="30480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C000"/>
                </a:solidFill>
                <a:latin typeface="Book Antiqua" panose="02040602050305030304" pitchFamily="18" charset="0"/>
              </a:rPr>
              <a:t>MONOGRAFIA Z OKAZJI IZBY </a:t>
            </a:r>
            <a:r>
              <a:rPr lang="pl-PL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/>
            </a:r>
            <a:br>
              <a:rPr lang="pl-PL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pl-PL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25-LECIA </a:t>
            </a:r>
            <a:r>
              <a:rPr lang="pl-PL" b="1" dirty="0">
                <a:solidFill>
                  <a:srgbClr val="FFC000"/>
                </a:solidFill>
                <a:latin typeface="Book Antiqua" panose="02040602050305030304" pitchFamily="18" charset="0"/>
              </a:rPr>
              <a:t>RIPH W CZĘSTOCHOWIE </a:t>
            </a:r>
            <a:r>
              <a:rPr lang="pl-PL" dirty="0">
                <a:solidFill>
                  <a:srgbClr val="FFC000"/>
                </a:solidFill>
                <a:latin typeface="Book Antiqua" panose="02040602050305030304" pitchFamily="18" charset="0"/>
              </a:rPr>
              <a:t/>
            </a:r>
            <a:br>
              <a:rPr lang="pl-PL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endParaRPr lang="pl-PL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88729" y="1654281"/>
            <a:ext cx="8394383" cy="20333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/>
              <a:t>RIPH w Częstochowie w 2016 r. świętowała </a:t>
            </a:r>
            <a:r>
              <a:rPr lang="pl-PL" b="1" dirty="0">
                <a:solidFill>
                  <a:srgbClr val="FFC000"/>
                </a:solidFill>
              </a:rPr>
              <a:t>25-lecie jej założenia</a:t>
            </a:r>
            <a:r>
              <a:rPr lang="pl-PL" dirty="0"/>
              <a:t>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związku z tą rocznicą Izba opracowała i wydała pamiątkową </a:t>
            </a:r>
            <a:r>
              <a:rPr lang="pl-PL" b="1" dirty="0">
                <a:solidFill>
                  <a:srgbClr val="FFC000"/>
                </a:solidFill>
              </a:rPr>
              <a:t>MONOGRAFIĘ</a:t>
            </a:r>
            <a:r>
              <a:rPr lang="pl-PL" dirty="0"/>
              <a:t> oddająca historię naszego samorządu gospodarczego i jego bieżące osiągnięcia. W Monografii każda firma, instytucja mogła zamieścić informacje w postaci reklamy o swojej firmie, </a:t>
            </a:r>
            <a:r>
              <a:rPr lang="pl-PL" dirty="0" smtClean="0"/>
              <a:t>o </a:t>
            </a:r>
            <a:r>
              <a:rPr lang="pl-PL" dirty="0"/>
              <a:t>produkcie, o swoich osiągnięciach, co dodatkowo przyczyniło się do prestiżowego wydania</a:t>
            </a:r>
            <a:r>
              <a:rPr lang="pl-PL" dirty="0" smtClean="0"/>
              <a:t>.</a:t>
            </a:r>
          </a:p>
          <a:p>
            <a:pPr marL="0" indent="0" algn="just">
              <a:buNone/>
            </a:pPr>
            <a:r>
              <a:rPr lang="pl-PL" dirty="0" smtClean="0"/>
              <a:t>Podczas uroczystości Jubileuszu RIPH w Częstochowie wręczyła pamiątkowe platery </a:t>
            </a:r>
            <a:r>
              <a:rPr lang="pl-PL" b="1" dirty="0" smtClean="0">
                <a:solidFill>
                  <a:srgbClr val="FFC000"/>
                </a:solidFill>
              </a:rPr>
              <a:t>„Przyjaciel Izby”.</a:t>
            </a:r>
            <a:endParaRPr lang="pl-PL" b="1" dirty="0">
              <a:solidFill>
                <a:srgbClr val="FFC000"/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692" y="3286700"/>
            <a:ext cx="3736548" cy="210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5" y="1577331"/>
            <a:ext cx="3083218" cy="2184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84" y="3836055"/>
            <a:ext cx="3032605" cy="227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74" y="4080741"/>
            <a:ext cx="3522133" cy="264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0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4493" y="216434"/>
            <a:ext cx="10353762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  <a:latin typeface="Book Antiqua" panose="02040602050305030304" pitchFamily="18" charset="0"/>
              </a:rPr>
              <a:t>JURAJSKI KONGRES GOSPODARCZY </a:t>
            </a:r>
            <a:r>
              <a:rPr lang="pl-PL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/>
            </a:r>
            <a:br>
              <a:rPr lang="pl-PL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pl-PL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W </a:t>
            </a:r>
            <a:r>
              <a:rPr lang="pl-PL" b="1" dirty="0">
                <a:solidFill>
                  <a:srgbClr val="FFC000"/>
                </a:solidFill>
                <a:latin typeface="Book Antiqua" panose="02040602050305030304" pitchFamily="18" charset="0"/>
              </a:rPr>
              <a:t>CZĘSTOCHOWIE </a:t>
            </a:r>
            <a:endParaRPr lang="pl-PL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3713" y="1625844"/>
            <a:ext cx="5368608" cy="341841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2200" dirty="0"/>
              <a:t>RIPH w Częstochowie we współpracy z Urzędem Miasta Częstochowy i </a:t>
            </a:r>
            <a:r>
              <a:rPr lang="pl-PL" sz="2200" dirty="0" smtClean="0"/>
              <a:t>Wojewódzkim Urzędem </a:t>
            </a:r>
            <a:r>
              <a:rPr lang="pl-PL" sz="2200" dirty="0"/>
              <a:t>Pracy w Katowicach była </a:t>
            </a:r>
            <a:r>
              <a:rPr lang="pl-PL" sz="2200" dirty="0" smtClean="0"/>
              <a:t>współorganizatorem </a:t>
            </a:r>
            <a:r>
              <a:rPr lang="pl-PL" sz="2200" b="1" u="sng" dirty="0" smtClean="0"/>
              <a:t>kolejnych edycji I, II, </a:t>
            </a:r>
            <a:r>
              <a:rPr lang="pl-PL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br>
              <a:rPr lang="pl-PL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JURAJSKIEGO </a:t>
            </a:r>
            <a:r>
              <a:rPr lang="pl-PL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KONGRESU GOSPODARCZEGO.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Tematyka </a:t>
            </a:r>
            <a:r>
              <a:rPr lang="pl-PL" sz="2200" dirty="0"/>
              <a:t>poświęcona </a:t>
            </a:r>
            <a:r>
              <a:rPr lang="pl-PL" sz="2200" dirty="0" smtClean="0"/>
              <a:t>była m.in </a:t>
            </a:r>
            <a:r>
              <a:rPr lang="pl-PL" sz="2200" dirty="0"/>
              <a:t>problematyce rynku pracy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w </a:t>
            </a:r>
            <a:r>
              <a:rPr lang="pl-PL" sz="2200" dirty="0"/>
              <a:t>Częstochowie i województwie, roli jaką w tej strefie odgrywa samorząd terytorialny i gospodarczy, odpowiedzialności biznesu oraz równych prawach kobiet i mężczyzn na rynku pracy. </a:t>
            </a:r>
          </a:p>
          <a:p>
            <a:pPr marL="0" indent="0" algn="ctr">
              <a:buNone/>
            </a:pPr>
            <a:r>
              <a:rPr lang="pl-PL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Kolejna IV edycja została zaplanowana na październik 2020 r. </a:t>
            </a:r>
            <a:endParaRPr lang="pl-PL" sz="2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1164024"/>
            <a:ext cx="3685331" cy="244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0" y="2836716"/>
            <a:ext cx="3648414" cy="242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60" y="4232354"/>
            <a:ext cx="3271765" cy="245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09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111" y="354835"/>
            <a:ext cx="9404723" cy="75964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  <a:latin typeface="Book Antiqua" panose="02040602050305030304" pitchFamily="18" charset="0"/>
              </a:rPr>
              <a:t>KONKURS JURAJSKI PRODUKT ROKU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5280" y="952192"/>
            <a:ext cx="7396481" cy="22725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500" dirty="0"/>
              <a:t>Każdy kolejny Konkurs był potwierdzeniem prestiżu Izby. </a:t>
            </a:r>
            <a:r>
              <a:rPr lang="pl-PL" sz="1500" dirty="0" smtClean="0"/>
              <a:t>19 </a:t>
            </a:r>
            <a:r>
              <a:rPr lang="pl-PL" sz="1500" dirty="0"/>
              <a:t>lat prezentacji, to wartości które dzięki jej założycielom umożliwiają budowanie z wzajemnością marki własnej, zarówno firm, uczestników Konkursu i Izby - organizatora, tej szacownej imprezy</a:t>
            </a:r>
            <a:r>
              <a:rPr lang="pl-PL" sz="1500" dirty="0" smtClean="0"/>
              <a:t>.</a:t>
            </a:r>
          </a:p>
          <a:p>
            <a:pPr marL="0" indent="0" algn="just">
              <a:buNone/>
            </a:pPr>
            <a:r>
              <a:rPr lang="pl-PL" sz="1500" u="sng" dirty="0" smtClean="0"/>
              <a:t>W ramach 19 dotychczasowych edycji Konkursu, Jury konkursowe przyznało:</a:t>
            </a:r>
          </a:p>
          <a:p>
            <a:pPr marL="285750" indent="-285750" algn="just"/>
            <a:r>
              <a:rPr lang="pl-PL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r>
              <a:rPr lang="pl-PL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Statuetek JPR </a:t>
            </a:r>
          </a:p>
          <a:p>
            <a:pPr marL="285750" indent="-285750" algn="just"/>
            <a:r>
              <a:rPr lang="pl-PL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r>
              <a:rPr lang="pl-PL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wyróżnienia</a:t>
            </a:r>
          </a:p>
          <a:p>
            <a:pPr marL="285750" indent="-285750" algn="just"/>
            <a:r>
              <a:rPr lang="pl-PL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pl-PL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pamiątkowych dyplomów</a:t>
            </a:r>
          </a:p>
          <a:p>
            <a:pPr marL="285750" indent="-285750" algn="just"/>
            <a:r>
              <a:rPr lang="pl-PL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pl-PL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wyróżnień dla osób i instytucji zasłużonych dla rozwoju i promocji regionu</a:t>
            </a:r>
          </a:p>
          <a:p>
            <a:pPr marL="285750" indent="-285750" algn="just"/>
            <a:r>
              <a:rPr lang="pl-PL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pl-PL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dyplomów w </a:t>
            </a:r>
            <a:r>
              <a:rPr lang="pl-PL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ramach promocji Młodych </a:t>
            </a:r>
            <a:r>
              <a:rPr lang="pl-PL" sz="1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Innowacyjnych i </a:t>
            </a:r>
            <a:r>
              <a:rPr lang="pl-PL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Przedsiębiorczych uczniów</a:t>
            </a:r>
            <a:endParaRPr lang="pl-PL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36" y="1318893"/>
            <a:ext cx="3757995" cy="211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61" y="3094724"/>
            <a:ext cx="3344281" cy="222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148" y="4848752"/>
            <a:ext cx="3150935" cy="195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4411874"/>
            <a:ext cx="3658645" cy="213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182881" y="4673859"/>
            <a:ext cx="4643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  <a:latin typeface="+mn-lt"/>
              </a:rPr>
              <a:t>W 2020 roku przypada </a:t>
            </a:r>
            <a:r>
              <a:rPr lang="pl-PL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l-PL" b="1" dirty="0" smtClean="0">
                <a:solidFill>
                  <a:srgbClr val="FF0000"/>
                </a:solidFill>
                <a:latin typeface="+mn-lt"/>
              </a:rPr>
            </a:br>
            <a:r>
              <a:rPr lang="pl-PL" b="1" dirty="0" smtClean="0">
                <a:solidFill>
                  <a:srgbClr val="FF0000"/>
                </a:solidFill>
                <a:latin typeface="+mn-lt"/>
              </a:rPr>
              <a:t>Jubileuszowa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XX edycja Konkursu JPR.</a:t>
            </a:r>
          </a:p>
        </p:txBody>
      </p:sp>
    </p:spTree>
    <p:extLst>
      <p:ext uri="{BB962C8B-B14F-4D97-AF65-F5344CB8AC3E}">
        <p14:creationId xmlns:p14="http://schemas.microsoft.com/office/powerpoint/2010/main" val="23025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697220" y="20574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NAGRODA „JURAJSKIE OLIMPY” </a:t>
            </a:r>
            <a:endParaRPr lang="pl-PL" sz="4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453380" y="1821815"/>
            <a:ext cx="60477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latin typeface="Century Gothic" panose="020B0502020202020204" pitchFamily="34" charset="0"/>
              </a:rPr>
              <a:t>Celem Konkursu jest nagradzanie </a:t>
            </a:r>
            <a:r>
              <a:rPr lang="pl-PL" sz="2400" b="1" dirty="0" smtClean="0">
                <a:latin typeface="Century Gothic" panose="020B0502020202020204" pitchFamily="34" charset="0"/>
              </a:rPr>
              <a:t/>
            </a:r>
            <a:br>
              <a:rPr lang="pl-PL" sz="2400" b="1" dirty="0" smtClean="0">
                <a:latin typeface="Century Gothic" panose="020B0502020202020204" pitchFamily="34" charset="0"/>
              </a:rPr>
            </a:br>
            <a:r>
              <a:rPr lang="pl-PL" sz="2400" b="1" dirty="0" smtClean="0">
                <a:latin typeface="Century Gothic" panose="020B0502020202020204" pitchFamily="34" charset="0"/>
              </a:rPr>
              <a:t>i </a:t>
            </a:r>
            <a:r>
              <a:rPr lang="pl-PL" sz="2400" b="1" dirty="0">
                <a:latin typeface="Century Gothic" panose="020B0502020202020204" pitchFamily="34" charset="0"/>
              </a:rPr>
              <a:t>odznaczanie osób, instytucji, organizacji, instytucji otoczenia biznesu, które poprzez swoją działalność społeczną i zawodową przyczyniły się do promocji Miasta Częstochowy i Regionu. </a:t>
            </a:r>
            <a:endParaRPr lang="pl-PL" sz="2400" b="1" dirty="0" smtClean="0">
              <a:latin typeface="Century Gothic" panose="020B0502020202020204" pitchFamily="34" charset="0"/>
            </a:endParaRPr>
          </a:p>
          <a:p>
            <a:pPr algn="ctr"/>
            <a:endParaRPr lang="pl-PL" sz="2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Nagrody </a:t>
            </a:r>
            <a:r>
              <a:rPr lang="pl-PL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po raz pierwszy zostaną wręczone w </a:t>
            </a:r>
            <a:r>
              <a:rPr lang="pl-PL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2020 roku </a:t>
            </a:r>
            <a:r>
              <a:rPr lang="pl-PL" sz="2400" b="1" dirty="0" smtClean="0">
                <a:solidFill>
                  <a:srgbClr val="FFC000"/>
                </a:solidFill>
              </a:rPr>
              <a:t>podczas IV </a:t>
            </a:r>
            <a:r>
              <a:rPr lang="pl-PL" sz="2400" b="1" dirty="0">
                <a:solidFill>
                  <a:srgbClr val="FFC000"/>
                </a:solidFill>
              </a:rPr>
              <a:t>Jurajskiego Kongresu Gospodarczego.</a:t>
            </a:r>
            <a:r>
              <a:rPr lang="pl-PL" sz="2400" dirty="0"/>
              <a:t> 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  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41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63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4435" y="41656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C000"/>
                </a:solidFill>
                <a:latin typeface="Book Antiqua" panose="02040602050305030304" pitchFamily="18" charset="0"/>
              </a:rPr>
              <a:t>SZKOLENIA REALIZOWANE PRZEZ IZBĘ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4192" y="1284288"/>
            <a:ext cx="8946541" cy="41954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Celem Izby </a:t>
            </a:r>
            <a:r>
              <a:rPr lang="pl-PL" dirty="0" smtClean="0"/>
              <a:t>było</a:t>
            </a:r>
            <a:r>
              <a:rPr lang="pl-PL" dirty="0" smtClean="0"/>
              <a:t> </a:t>
            </a:r>
            <a:r>
              <a:rPr lang="pl-PL" dirty="0"/>
              <a:t>zapewnienie przedsiębiorcom oczekiwanych kierunków szkolenia, a tym samym integracja środowisk, zdobycia wiedzy zarówno dla szefów firm, pracowników, co ma decydujący wpływ na dalszy rozwój zawodowy kadr, wzrost kwalifikacji, a tym samym wymierne korzyści dla firm.</a:t>
            </a:r>
          </a:p>
          <a:p>
            <a:pPr marL="0" indent="0">
              <a:buNone/>
            </a:pPr>
            <a:r>
              <a:rPr lang="pl-PL" dirty="0"/>
              <a:t>Prowadzone szkolenia m.in. to:</a:t>
            </a:r>
          </a:p>
          <a:p>
            <a:pPr lvl="0" algn="just"/>
            <a:r>
              <a:rPr lang="pl-PL" b="1" dirty="0" smtClean="0">
                <a:solidFill>
                  <a:srgbClr val="FF0000"/>
                </a:solidFill>
              </a:rPr>
              <a:t>bezpłatne </a:t>
            </a:r>
            <a:r>
              <a:rPr lang="pl-PL" b="1" dirty="0">
                <a:solidFill>
                  <a:srgbClr val="FF0000"/>
                </a:solidFill>
              </a:rPr>
              <a:t>szkolenia językowe dla pracowników z terenu woj. śląskiego w ramach realizacji projektu unijnego „Śląska akademia kompetencji językowych </a:t>
            </a:r>
            <a:r>
              <a:rPr lang="pl-PL" b="1" dirty="0" smtClean="0">
                <a:solidFill>
                  <a:srgbClr val="FF0000"/>
                </a:solidFill>
              </a:rPr>
              <a:t>i </a:t>
            </a:r>
            <a:r>
              <a:rPr lang="pl-PL" b="1" dirty="0">
                <a:solidFill>
                  <a:srgbClr val="FF0000"/>
                </a:solidFill>
              </a:rPr>
              <a:t>komputerowych” </a:t>
            </a:r>
          </a:p>
          <a:p>
            <a:pPr lvl="0"/>
            <a:r>
              <a:rPr lang="pl-PL" dirty="0" smtClean="0"/>
              <a:t>księgowe – </a:t>
            </a:r>
            <a:r>
              <a:rPr lang="pl-PL" dirty="0"/>
              <a:t>zmiany z zakresu VAT i podatku dochodowego </a:t>
            </a:r>
            <a:endParaRPr lang="pl-PL" dirty="0" smtClean="0"/>
          </a:p>
          <a:p>
            <a:pPr lvl="0"/>
            <a:r>
              <a:rPr lang="pl-PL" dirty="0" smtClean="0"/>
              <a:t>Współorganizowane z Urzędem Skarbowym i ZUS-em</a:t>
            </a:r>
            <a:endParaRPr lang="pl-PL" dirty="0"/>
          </a:p>
          <a:p>
            <a:pPr lvl="0"/>
            <a:r>
              <a:rPr lang="pl-PL" dirty="0"/>
              <a:t>z zakresu ochrony danych osobowych</a:t>
            </a:r>
          </a:p>
          <a:p>
            <a:pPr lvl="0"/>
            <a:r>
              <a:rPr lang="pl-PL" dirty="0"/>
              <a:t>z zakresu BHP </a:t>
            </a:r>
          </a:p>
          <a:p>
            <a:pPr lvl="0"/>
            <a:r>
              <a:rPr lang="pl-PL" dirty="0"/>
              <a:t>z zakresu sukcesji w firmach rodzinnych </a:t>
            </a:r>
            <a:r>
              <a:rPr lang="pl-PL" dirty="0" smtClean="0"/>
              <a:t>z </a:t>
            </a:r>
            <a:br>
              <a:rPr lang="pl-PL" dirty="0" smtClean="0"/>
            </a:br>
            <a:r>
              <a:rPr lang="pl-PL" dirty="0" smtClean="0"/>
              <a:t>Agencją Rozwoju Regionalnego </a:t>
            </a:r>
            <a:br>
              <a:rPr lang="pl-PL" dirty="0" smtClean="0"/>
            </a:br>
            <a:r>
              <a:rPr lang="pl-PL" dirty="0" smtClean="0"/>
              <a:t>w Częstochowie S.A.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21" y="3048340"/>
            <a:ext cx="3485745" cy="261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01" y="4043680"/>
            <a:ext cx="3423920" cy="256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86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8388" y="210207"/>
            <a:ext cx="10353762" cy="970450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FFC000"/>
                </a:solidFill>
                <a:effectLst/>
                <a:latin typeface="Book Antiqua" panose="02040602050305030304" pitchFamily="18" charset="0"/>
              </a:rPr>
              <a:t>WSPÓŁPRACA ZE ŚRODOWISKIEM AKADEMICKIM, SZKOŁAMI ZAWODOWYMI, SZKOŁAMI ŚREDNIMI</a:t>
            </a:r>
            <a:endParaRPr lang="pl-PL" sz="2800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102" y="1322546"/>
            <a:ext cx="11971283" cy="3354557"/>
          </a:xfrm>
        </p:spPr>
        <p:txBody>
          <a:bodyPr>
            <a:normAutofit/>
          </a:bodyPr>
          <a:lstStyle/>
          <a:p>
            <a:pPr lvl="0" algn="just"/>
            <a:r>
              <a:rPr lang="pl-PL" sz="1700" dirty="0">
                <a:effectLst/>
              </a:rPr>
              <a:t>Podpisanie porozumienia o współpracy pomiędzy RIPH w </a:t>
            </a:r>
            <a:r>
              <a:rPr lang="pl-PL" sz="1700" dirty="0" smtClean="0">
                <a:effectLst/>
              </a:rPr>
              <a:t>Częstochowie a </a:t>
            </a:r>
            <a:r>
              <a:rPr lang="pl-PL" sz="1700" dirty="0">
                <a:effectLst/>
              </a:rPr>
              <a:t>Zespołem Szkół Ekonomicznych w Częstochowie oraz Zespołem Szkół Samochodowo Budowlanych  w Częstochowie.</a:t>
            </a:r>
          </a:p>
          <a:p>
            <a:pPr lvl="0" algn="just"/>
            <a:r>
              <a:rPr lang="pl-PL" sz="1700" dirty="0">
                <a:effectLst/>
              </a:rPr>
              <a:t>Współpraca z Uniwersytetem Humanistyczno-Przyrodniczym im. Jana Długosza w Częstochowie na rzecz wspierania i rozwoju szkolnictwa wyższego – udział w pracach Rady Uczelni. </a:t>
            </a:r>
          </a:p>
          <a:p>
            <a:pPr lvl="0" algn="just"/>
            <a:r>
              <a:rPr lang="pl-PL" sz="1700" dirty="0">
                <a:effectLst/>
              </a:rPr>
              <a:t>Organizacja we współpracy z Dyrekcją ZSE w Częstochowie cyklicznych spotkań z młodzieżą poświęconych szerokiej tematyce zakładania i prowadzenia działalności gospodarczej, realizacja działań na rzecz dostosowania szkolnictwa do potrzeb obecnego rynku pracy.</a:t>
            </a:r>
          </a:p>
          <a:p>
            <a:pPr lvl="0" algn="just"/>
            <a:r>
              <a:rPr lang="pl-PL" sz="1700" dirty="0">
                <a:effectLst/>
              </a:rPr>
              <a:t>Działalność w ramach Rady Doradczej Przedstawicieli Biznesu Wydziału Zarządzania Politechniki  Częstochowskiej</a:t>
            </a:r>
          </a:p>
          <a:p>
            <a:pPr lvl="0" algn="just"/>
            <a:r>
              <a:rPr lang="pl-PL" sz="1700" dirty="0">
                <a:effectLst/>
              </a:rPr>
              <a:t>Nowa Kategoria w </a:t>
            </a:r>
            <a:r>
              <a:rPr lang="pl-PL" sz="1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Konkursie JPR „Młodzi innowacyjni i przedsiębiorczy” </a:t>
            </a:r>
            <a:r>
              <a:rPr lang="pl-PL" sz="1700" dirty="0">
                <a:effectLst/>
              </a:rPr>
              <a:t>– promocja młodych, zdolnych ludzi i ich kreatywności</a:t>
            </a:r>
          </a:p>
          <a:p>
            <a:endParaRPr lang="pl-PL" sz="1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0" y="4421354"/>
            <a:ext cx="2995710" cy="230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20" y="4398578"/>
            <a:ext cx="3102890" cy="232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88" y="4421354"/>
            <a:ext cx="3072522" cy="230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0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5" y="325821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INTEGRACJA ŚRODOWISKA</a:t>
            </a:r>
            <a:br>
              <a: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pl-P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5310" y="1101828"/>
            <a:ext cx="11676993" cy="3512213"/>
          </a:xfrm>
        </p:spPr>
        <p:txBody>
          <a:bodyPr>
            <a:normAutofit lnSpcReduction="10000"/>
          </a:bodyPr>
          <a:lstStyle/>
          <a:p>
            <a:pPr marL="36900" indent="0" algn="just">
              <a:buNone/>
            </a:pPr>
            <a:r>
              <a:rPr lang="pl-PL" sz="1800" dirty="0">
                <a:effectLst/>
              </a:rPr>
              <a:t>RIPH w Częstochowie organizowała cykliczne spotkania i wydarzenia </a:t>
            </a:r>
            <a:r>
              <a:rPr lang="pl-PL" sz="1800" dirty="0" smtClean="0">
                <a:effectLst/>
              </a:rPr>
              <a:t>gospodarcze </a:t>
            </a:r>
            <a:r>
              <a:rPr lang="pl-PL" sz="1800" dirty="0">
                <a:effectLst/>
              </a:rPr>
              <a:t>mające na celu integrowanie środowiska gospodarczego Miasta i regionu, wzmacnianie więzi, służących wymianie doświadczeń i poglądów w prowadzeniu działalności gospodarczej. </a:t>
            </a:r>
          </a:p>
          <a:p>
            <a:pPr marL="36900" indent="0">
              <a:buNone/>
            </a:pPr>
            <a:r>
              <a:rPr lang="pl-PL" sz="1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Izba była organizatorem </a:t>
            </a:r>
            <a:r>
              <a:rPr lang="pl-PL" sz="1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wydarzeń: </a:t>
            </a:r>
            <a:endParaRPr lang="pl-PL" sz="1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pl-PL" sz="1600" b="1" dirty="0">
                <a:effectLst/>
              </a:rPr>
              <a:t>ZAWODY GRY W BOWLINGU O PUCHAR RIPH </a:t>
            </a:r>
            <a:endParaRPr lang="pl-PL" sz="1600" dirty="0">
              <a:effectLst/>
            </a:endParaRPr>
          </a:p>
          <a:p>
            <a:pPr lvl="0"/>
            <a:r>
              <a:rPr lang="pl-PL" sz="1600" b="1" dirty="0">
                <a:effectLst/>
              </a:rPr>
              <a:t>WARSZTATY INWESTORSKIE DLA PRZEDSIĘBIORCÓW </a:t>
            </a:r>
            <a:endParaRPr lang="pl-PL" sz="1600" dirty="0">
              <a:effectLst/>
            </a:endParaRPr>
          </a:p>
          <a:p>
            <a:pPr lvl="0"/>
            <a:r>
              <a:rPr lang="pl-PL" sz="1600" b="1" dirty="0">
                <a:effectLst/>
              </a:rPr>
              <a:t>REGIONALNY BOOSTER MAŁYCH I ŚREDNICH PRZEDSIĘBIORSTW </a:t>
            </a:r>
            <a:endParaRPr lang="pl-PL" sz="1600" dirty="0">
              <a:effectLst/>
            </a:endParaRPr>
          </a:p>
          <a:p>
            <a:pPr lvl="0"/>
            <a:r>
              <a:rPr lang="pl-PL" sz="1600" b="1" dirty="0">
                <a:effectLst/>
              </a:rPr>
              <a:t>JURAJSKI PIKNIK BEZPIECZNE WAKACJE 2019</a:t>
            </a:r>
            <a:endParaRPr lang="pl-PL" sz="1600" dirty="0">
              <a:effectLst/>
            </a:endParaRPr>
          </a:p>
          <a:p>
            <a:pPr lvl="0"/>
            <a:r>
              <a:rPr lang="pl-PL" sz="1600" b="1" dirty="0">
                <a:effectLst/>
              </a:rPr>
              <a:t>BIZNES MIKSER „POZNAJ SWOJEGO PARTNERA W BIZNESIE”</a:t>
            </a:r>
            <a:endParaRPr lang="pl-PL" sz="1600" dirty="0">
              <a:effectLst/>
            </a:endParaRPr>
          </a:p>
          <a:p>
            <a:pPr lvl="0"/>
            <a:r>
              <a:rPr lang="pl-PL" sz="1600" b="1" dirty="0">
                <a:effectLst/>
              </a:rPr>
              <a:t>COROCZNE SPOTKANIA WIGILIJNE SAMORZĄDU GOSPODARCZEGO </a:t>
            </a:r>
            <a:endParaRPr lang="pl-PL" sz="1600" dirty="0">
              <a:effectLst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5" y="4471525"/>
            <a:ext cx="3806430" cy="209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46" y="4307314"/>
            <a:ext cx="2560319" cy="242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08" y="1794930"/>
            <a:ext cx="3093935" cy="232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02" y="4413248"/>
            <a:ext cx="3315663" cy="2211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0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Ciemny błękit">
  <a:themeElements>
    <a:clrScheme name="Ciemny błękit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iemny błękit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emny błęki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1_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962</Words>
  <Application>Microsoft Office PowerPoint</Application>
  <PresentationFormat>Panoramiczny</PresentationFormat>
  <Paragraphs>102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15</vt:i4>
      </vt:variant>
    </vt:vector>
  </HeadingPairs>
  <TitlesOfParts>
    <vt:vector size="29" baseType="lpstr">
      <vt:lpstr>Aharoni</vt:lpstr>
      <vt:lpstr>AR JULIAN</vt:lpstr>
      <vt:lpstr>Arial</vt:lpstr>
      <vt:lpstr>Book Antiqua</vt:lpstr>
      <vt:lpstr>Calibri</vt:lpstr>
      <vt:lpstr>Calisto MT</vt:lpstr>
      <vt:lpstr>Century Gothic</vt:lpstr>
      <vt:lpstr>Times New Roman</vt:lpstr>
      <vt:lpstr>Trebuchet MS</vt:lpstr>
      <vt:lpstr>Wingdings 2</vt:lpstr>
      <vt:lpstr>Wingdings 3</vt:lpstr>
      <vt:lpstr>Jon (sala konferencyjna)</vt:lpstr>
      <vt:lpstr>Ciemny błękit</vt:lpstr>
      <vt:lpstr>1_Jon (sala konferencyjna)</vt:lpstr>
      <vt:lpstr>REGIONALNA IZBA PRZEMYSŁOWO-HANDLOWA W CZĘSTOCHOWIE  </vt:lpstr>
      <vt:lpstr>Prezentacja programu PowerPoint</vt:lpstr>
      <vt:lpstr>MONOGRAFIA Z OKAZJI IZBY  25-LECIA RIPH W CZĘSTOCHOWIE  </vt:lpstr>
      <vt:lpstr>JURAJSKI KONGRES GOSPODARCZY  W CZĘSTOCHOWIE </vt:lpstr>
      <vt:lpstr>KONKURS JURAJSKI PRODUKT ROKU </vt:lpstr>
      <vt:lpstr>Prezentacja programu PowerPoint</vt:lpstr>
      <vt:lpstr>SZKOLENIA REALIZOWANE PRZEZ IZBĘ </vt:lpstr>
      <vt:lpstr>WSPÓŁPRACA ZE ŚRODOWISKIEM AKADEMICKIM, SZKOŁAMI ZAWODOWYMI, SZKOŁAMI ŚREDNIMI</vt:lpstr>
      <vt:lpstr>INTEGRACJA ŚRODOWISKA </vt:lpstr>
      <vt:lpstr>WSPIERANIE PRZEDSIĘBIORCZOŚCI </vt:lpstr>
      <vt:lpstr>FIRMY RODZINNE </vt:lpstr>
      <vt:lpstr>MONOGRAFIA 800-LECIA  MIASTA CZĘSTOCHOWY</vt:lpstr>
      <vt:lpstr>Prezentacja programu PowerPoint</vt:lpstr>
      <vt:lpstr>PODZIĘKOWANIA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Regionalna Izba Przemysłowo-Handlowa w Częstochowie - 25 maja 2018r   Forum „Przyszłość dla Biznesu, Biznes dla Przyszłości”     NASZE SZANSE, PRZEZ WSPÓŁPRACĘ, PARTNERSTWO I SKUTECZNOŚĆ  W DZIAŁANIU NA RZECZ ROZWOJU GOSPODARCZEGO REGIONU CZĘSTOCHOWSKIEGO.</dc:title>
  <dc:creator>riph2014 RIPH</dc:creator>
  <cp:lastModifiedBy>riph2014 RIPH</cp:lastModifiedBy>
  <cp:revision>86</cp:revision>
  <dcterms:created xsi:type="dcterms:W3CDTF">2018-05-18T08:39:33Z</dcterms:created>
  <dcterms:modified xsi:type="dcterms:W3CDTF">2020-06-17T11:34:22Z</dcterms:modified>
</cp:coreProperties>
</file>